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ags/tag1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3"/>
    <p:sldMasterId id="2147483912" r:id="rId4"/>
  </p:sldMasterIdLst>
  <p:notesMasterIdLst>
    <p:notesMasterId r:id="rId18"/>
  </p:notesMasterIdLst>
  <p:handoutMasterIdLst>
    <p:handoutMasterId r:id="rId19"/>
  </p:handoutMasterIdLst>
  <p:sldIdLst>
    <p:sldId id="384" r:id="rId5"/>
    <p:sldId id="481" r:id="rId6"/>
    <p:sldId id="482" r:id="rId7"/>
    <p:sldId id="493" r:id="rId8"/>
    <p:sldId id="486" r:id="rId9"/>
    <p:sldId id="485" r:id="rId10"/>
    <p:sldId id="497" r:id="rId11"/>
    <p:sldId id="487" r:id="rId12"/>
    <p:sldId id="469" r:id="rId13"/>
    <p:sldId id="491" r:id="rId14"/>
    <p:sldId id="498" r:id="rId15"/>
    <p:sldId id="490" r:id="rId16"/>
    <p:sldId id="495" r:id="rId17"/>
  </p:sldIdLst>
  <p:sldSz cx="9906000" cy="6858000" type="A4"/>
  <p:notesSz cx="6669088" cy="9872663"/>
  <p:custDataLst>
    <p:tags r:id="rId20"/>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708">
          <p15:clr>
            <a:srgbClr val="A4A3A4"/>
          </p15:clr>
        </p15:guide>
        <p15:guide id="2" orient="horz" pos="4065">
          <p15:clr>
            <a:srgbClr val="A4A3A4"/>
          </p15:clr>
        </p15:guide>
        <p15:guide id="3" pos="217">
          <p15:clr>
            <a:srgbClr val="A4A3A4"/>
          </p15:clr>
        </p15:guide>
        <p15:guide id="4" pos="6023">
          <p15:clr>
            <a:srgbClr val="A4A3A4"/>
          </p15:clr>
        </p15:guide>
      </p15:sldGuideLst>
    </p:ext>
    <p:ext uri="{2D200454-40CA-4A62-9FC3-DE9A4176ACB9}">
      <p15:notesGuideLst xmlns:p15="http://schemas.microsoft.com/office/powerpoint/2012/main">
        <p15:guide id="1" orient="horz" pos="3109">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71B6"/>
    <a:srgbClr val="57C4EB"/>
    <a:srgbClr val="D0EDFC"/>
    <a:srgbClr val="FFFF79"/>
    <a:srgbClr val="00AEEF"/>
    <a:srgbClr val="4292AE"/>
    <a:srgbClr val="347B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1" autoAdjust="0"/>
    <p:restoredTop sz="89055" autoAdjust="0"/>
  </p:normalViewPr>
  <p:slideViewPr>
    <p:cSldViewPr>
      <p:cViewPr varScale="1">
        <p:scale>
          <a:sx n="91" d="100"/>
          <a:sy n="91" d="100"/>
        </p:scale>
        <p:origin x="1142" y="53"/>
      </p:cViewPr>
      <p:guideLst>
        <p:guide orient="horz" pos="708"/>
        <p:guide orient="horz" pos="4065"/>
        <p:guide pos="217"/>
        <p:guide pos="6023"/>
      </p:guideLst>
    </p:cSldViewPr>
  </p:slideViewPr>
  <p:notesTextViewPr>
    <p:cViewPr>
      <p:scale>
        <a:sx n="1" d="1"/>
        <a:sy n="1" d="1"/>
      </p:scale>
      <p:origin x="0" y="0"/>
    </p:cViewPr>
  </p:notesTextViewPr>
  <p:sorterViewPr>
    <p:cViewPr>
      <p:scale>
        <a:sx n="100" d="100"/>
        <a:sy n="100" d="100"/>
      </p:scale>
      <p:origin x="0" y="5262"/>
    </p:cViewPr>
  </p:sorterViewPr>
  <p:notesViewPr>
    <p:cSldViewPr snapToGrid="0">
      <p:cViewPr varScale="1">
        <p:scale>
          <a:sx n="72" d="100"/>
          <a:sy n="72" d="100"/>
        </p:scale>
        <p:origin x="-1548" y="-102"/>
      </p:cViewPr>
      <p:guideLst>
        <p:guide orient="horz" pos="3109"/>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8801315675255"/>
          <c:y val="0"/>
          <c:w val="0.68888162173457657"/>
          <c:h val="0.90205454426650267"/>
        </c:manualLayout>
      </c:layout>
      <c:barChart>
        <c:barDir val="bar"/>
        <c:grouping val="clustered"/>
        <c:varyColors val="1"/>
        <c:ser>
          <c:idx val="0"/>
          <c:order val="0"/>
          <c:tx>
            <c:strRef>
              <c:f>Sheet1!$B$1</c:f>
              <c:strCache>
                <c:ptCount val="1"/>
                <c:pt idx="0">
                  <c:v>Series 1</c:v>
                </c:pt>
              </c:strCache>
            </c:strRef>
          </c:tx>
          <c:spPr>
            <a:effectLst>
              <a:outerShdw blurRad="50800" dist="38100" dir="2700000" algn="tl" rotWithShape="0">
                <a:prstClr val="black">
                  <a:alpha val="40000"/>
                </a:prstClr>
              </a:outerShdw>
            </a:effectLst>
          </c:spPr>
          <c:invertIfNegative val="0"/>
          <c:dPt>
            <c:idx val="0"/>
            <c:invertIfNegative val="0"/>
            <c:bubble3D val="0"/>
            <c:spPr>
              <a:solidFill>
                <a:srgbClr val="2C3581"/>
              </a:solidFill>
              <a:ln>
                <a:noFill/>
              </a:ln>
              <a:effectLst>
                <a:outerShdw blurRad="50800" dist="38100" dir="2700000" algn="tl" rotWithShape="0">
                  <a:prstClr val="black">
                    <a:alpha val="40000"/>
                  </a:prstClr>
                </a:outerShdw>
              </a:effectLst>
            </c:spPr>
          </c:dPt>
          <c:dPt>
            <c:idx val="1"/>
            <c:invertIfNegative val="0"/>
            <c:bubble3D val="0"/>
            <c:spPr>
              <a:solidFill>
                <a:srgbClr val="0C71B6"/>
              </a:solidFill>
              <a:ln>
                <a:noFill/>
              </a:ln>
              <a:effectLst>
                <a:outerShdw blurRad="50800" dist="38100" dir="2700000" algn="tl" rotWithShape="0">
                  <a:prstClr val="black">
                    <a:alpha val="40000"/>
                  </a:prstClr>
                </a:outerShdw>
              </a:effectLst>
            </c:spPr>
          </c:dPt>
          <c:dPt>
            <c:idx val="2"/>
            <c:invertIfNegative val="0"/>
            <c:bubble3D val="0"/>
            <c:spPr>
              <a:solidFill>
                <a:srgbClr val="00AEEF"/>
              </a:solidFill>
              <a:ln>
                <a:noFill/>
              </a:ln>
              <a:effectLst>
                <a:outerShdw blurRad="50800" dist="38100" dir="2700000" algn="tl" rotWithShape="0">
                  <a:prstClr val="black">
                    <a:alpha val="40000"/>
                  </a:prstClr>
                </a:outerShdw>
              </a:effectLst>
            </c:spPr>
          </c:dPt>
          <c:dPt>
            <c:idx val="3"/>
            <c:invertIfNegative val="0"/>
            <c:bubble3D val="0"/>
            <c:spPr>
              <a:solidFill>
                <a:srgbClr val="FF9900"/>
              </a:solidFill>
              <a:ln>
                <a:noFill/>
              </a:ln>
              <a:effectLst>
                <a:outerShdw blurRad="50800" dist="38100" dir="2700000" algn="tl" rotWithShape="0">
                  <a:prstClr val="black">
                    <a:alpha val="40000"/>
                  </a:prstClr>
                </a:outerShdw>
              </a:effectLst>
            </c:spPr>
          </c:dPt>
          <c:dPt>
            <c:idx val="4"/>
            <c:invertIfNegative val="0"/>
            <c:bubble3D val="0"/>
            <c:spPr>
              <a:solidFill>
                <a:srgbClr val="FFC000"/>
              </a:solidFill>
              <a:effectLst>
                <a:outerShdw blurRad="50800" dist="38100" dir="2700000" algn="tl" rotWithShape="0">
                  <a:prstClr val="black">
                    <a:alpha val="40000"/>
                  </a:prstClr>
                </a:outerShdw>
              </a:effectLst>
            </c:spPr>
          </c:dPt>
          <c:dLbls>
            <c:spPr>
              <a:noFill/>
              <a:ln>
                <a:noFill/>
              </a:ln>
              <a:effectLst/>
            </c:spPr>
            <c:txPr>
              <a:bodyPr/>
              <a:lstStyle/>
              <a:p>
                <a:pPr>
                  <a:defRPr>
                    <a:solidFill>
                      <a:schemeClr val="bg1"/>
                    </a:solidFill>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Sheet1!$B$2:$B$6</c:f>
              <c:numCache>
                <c:formatCode>0%</c:formatCode>
                <c:ptCount val="5"/>
                <c:pt idx="0">
                  <c:v>0.38000000000000034</c:v>
                </c:pt>
                <c:pt idx="1">
                  <c:v>0.17</c:v>
                </c:pt>
                <c:pt idx="2">
                  <c:v>0.17</c:v>
                </c:pt>
                <c:pt idx="3">
                  <c:v>0.15000000000000013</c:v>
                </c:pt>
                <c:pt idx="4">
                  <c:v>0.14000000000000001</c:v>
                </c:pt>
              </c:numCache>
            </c:numRef>
          </c:val>
          <c:extLs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Aggregator</c:v>
                      </c:pt>
                      <c:pt idx="1">
                        <c:v>Enabler</c:v>
                      </c:pt>
                      <c:pt idx="2">
                        <c:v>Developer</c:v>
                      </c:pt>
                      <c:pt idx="3">
                        <c:v>Supplier</c:v>
                      </c:pt>
                      <c:pt idx="4">
                        <c:v>Enricher</c:v>
                      </c:pt>
                    </c:strCache>
                  </c:strRef>
                </c15:cat>
              </c15:filteredCategoryTitle>
            </c:ext>
          </c:extLst>
        </c:ser>
        <c:dLbls>
          <c:showLegendKey val="0"/>
          <c:showVal val="0"/>
          <c:showCatName val="0"/>
          <c:showSerName val="0"/>
          <c:showPercent val="0"/>
          <c:showBubbleSize val="0"/>
        </c:dLbls>
        <c:gapWidth val="65"/>
        <c:axId val="795197488"/>
        <c:axId val="795199056"/>
      </c:barChart>
      <c:catAx>
        <c:axId val="795197488"/>
        <c:scaling>
          <c:orientation val="minMax"/>
        </c:scaling>
        <c:delete val="0"/>
        <c:axPos val="l"/>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1" i="0" u="none" strike="noStrike" kern="1200" baseline="0">
                <a:solidFill>
                  <a:srgbClr val="000000"/>
                </a:solidFill>
                <a:latin typeface="+mn-lt"/>
                <a:ea typeface="+mn-ea"/>
                <a:cs typeface="+mn-cs"/>
              </a:defRPr>
            </a:pPr>
            <a:endParaRPr lang="fr-FR"/>
          </a:p>
        </c:txPr>
        <c:crossAx val="795199056"/>
        <c:crossesAt val="0"/>
        <c:auto val="1"/>
        <c:lblAlgn val="ctr"/>
        <c:lblOffset val="100"/>
        <c:noMultiLvlLbl val="0"/>
      </c:catAx>
      <c:valAx>
        <c:axId val="795199056"/>
        <c:scaling>
          <c:orientation val="minMax"/>
        </c:scaling>
        <c:delete val="0"/>
        <c:axPos val="b"/>
        <c:numFmt formatCode="0%" sourceLinked="0"/>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fr-FR"/>
          </a:p>
        </c:txPr>
        <c:crossAx val="795197488"/>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accent1">
              <a:lumMod val="75000"/>
            </a:schemeClr>
          </a:solidFill>
        </a:defRPr>
      </a:pPr>
      <a:endParaRPr lang="fr-F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A8A8A-8D97-4C59-9ECB-FE29D3E2BB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A865CDD5-530C-4449-9886-135B0F6C92BE}">
      <dgm:prSet phldrT="[Text]" custT="1"/>
      <dgm:spPr/>
      <dgm:t>
        <a:bodyPr/>
        <a:lstStyle/>
        <a:p>
          <a:r>
            <a:rPr lang="en-US" sz="1400" dirty="0" smtClean="0"/>
            <a:t>Heterogeneity</a:t>
          </a:r>
          <a:endParaRPr lang="en-GB" sz="1400" dirty="0"/>
        </a:p>
      </dgm:t>
    </dgm:pt>
    <dgm:pt modelId="{154E2457-3F1D-4FC3-B34B-88329E019BE9}" type="parTrans" cxnId="{591CDAEB-B5C8-4B02-B1DF-C7BE098E9254}">
      <dgm:prSet/>
      <dgm:spPr/>
      <dgm:t>
        <a:bodyPr/>
        <a:lstStyle/>
        <a:p>
          <a:endParaRPr lang="en-GB"/>
        </a:p>
      </dgm:t>
    </dgm:pt>
    <dgm:pt modelId="{F9D4F9D7-2B59-4B9F-A3EA-935D0FFF8E06}" type="sibTrans" cxnId="{591CDAEB-B5C8-4B02-B1DF-C7BE098E9254}">
      <dgm:prSet/>
      <dgm:spPr/>
      <dgm:t>
        <a:bodyPr/>
        <a:lstStyle/>
        <a:p>
          <a:endParaRPr lang="en-GB"/>
        </a:p>
      </dgm:t>
    </dgm:pt>
    <dgm:pt modelId="{D7A5FE0E-4739-465E-A8ED-BB251AFAEF48}">
      <dgm:prSet phldrT="[Text]" custT="1"/>
      <dgm:spPr>
        <a:solidFill>
          <a:srgbClr val="0070C0"/>
        </a:solidFill>
      </dgm:spPr>
      <dgm:t>
        <a:bodyPr/>
        <a:lstStyle/>
        <a:p>
          <a:r>
            <a:rPr lang="en-US" sz="1400" dirty="0" smtClean="0"/>
            <a:t>Quality</a:t>
          </a:r>
          <a:endParaRPr lang="en-GB" sz="1400" dirty="0"/>
        </a:p>
      </dgm:t>
    </dgm:pt>
    <dgm:pt modelId="{A1FCEF35-C042-40AF-878F-47CC28937533}" type="parTrans" cxnId="{66569387-EBBE-4B39-A6A6-C74B843EF34B}">
      <dgm:prSet/>
      <dgm:spPr/>
      <dgm:t>
        <a:bodyPr/>
        <a:lstStyle/>
        <a:p>
          <a:endParaRPr lang="en-GB"/>
        </a:p>
      </dgm:t>
    </dgm:pt>
    <dgm:pt modelId="{62359F27-BCFB-4096-AA88-343928832DFD}" type="sibTrans" cxnId="{66569387-EBBE-4B39-A6A6-C74B843EF34B}">
      <dgm:prSet/>
      <dgm:spPr/>
      <dgm:t>
        <a:bodyPr/>
        <a:lstStyle/>
        <a:p>
          <a:endParaRPr lang="en-GB"/>
        </a:p>
      </dgm:t>
    </dgm:pt>
    <dgm:pt modelId="{81EDBB56-17F5-4793-A899-9366CD932D11}">
      <dgm:prSet phldrT="[Text]" custT="1"/>
      <dgm:spPr>
        <a:solidFill>
          <a:srgbClr val="00B0F0"/>
        </a:solidFill>
      </dgm:spPr>
      <dgm:t>
        <a:bodyPr/>
        <a:lstStyle/>
        <a:p>
          <a:r>
            <a:rPr lang="en-US" sz="1400" dirty="0" smtClean="0"/>
            <a:t>Metadata</a:t>
          </a:r>
          <a:endParaRPr lang="en-GB" sz="1400" dirty="0"/>
        </a:p>
      </dgm:t>
    </dgm:pt>
    <dgm:pt modelId="{C0E7639C-C671-4645-B40E-D0E7833AC979}" type="parTrans" cxnId="{1862B376-76AB-49A3-991B-9871EC395F79}">
      <dgm:prSet/>
      <dgm:spPr/>
      <dgm:t>
        <a:bodyPr/>
        <a:lstStyle/>
        <a:p>
          <a:endParaRPr lang="en-GB"/>
        </a:p>
      </dgm:t>
    </dgm:pt>
    <dgm:pt modelId="{77C7272C-F716-4533-971F-651A2F0D6C33}" type="sibTrans" cxnId="{1862B376-76AB-49A3-991B-9871EC395F79}">
      <dgm:prSet/>
      <dgm:spPr/>
      <dgm:t>
        <a:bodyPr/>
        <a:lstStyle/>
        <a:p>
          <a:endParaRPr lang="en-GB"/>
        </a:p>
      </dgm:t>
    </dgm:pt>
    <dgm:pt modelId="{E326364D-336B-4F43-AC9C-9C0CFCE5A223}">
      <dgm:prSet phldrT="[Text]" custT="1"/>
      <dgm:spPr>
        <a:solidFill>
          <a:srgbClr val="F9A01B"/>
        </a:solidFill>
      </dgm:spPr>
      <dgm:t>
        <a:bodyPr/>
        <a:lstStyle/>
        <a:p>
          <a:r>
            <a:rPr lang="en-US" sz="1400" dirty="0" smtClean="0"/>
            <a:t>Availability</a:t>
          </a:r>
          <a:endParaRPr lang="en-GB" sz="1400" dirty="0"/>
        </a:p>
      </dgm:t>
    </dgm:pt>
    <dgm:pt modelId="{2FEF2F17-CCB2-49B3-B4E4-1F20CAEA5250}" type="parTrans" cxnId="{B575CE19-5937-4DB3-853F-45B18C53934D}">
      <dgm:prSet/>
      <dgm:spPr/>
      <dgm:t>
        <a:bodyPr/>
        <a:lstStyle/>
        <a:p>
          <a:endParaRPr lang="en-GB"/>
        </a:p>
      </dgm:t>
    </dgm:pt>
    <dgm:pt modelId="{FDE65F9E-1E25-4447-AB66-69626971AC12}" type="sibTrans" cxnId="{B575CE19-5937-4DB3-853F-45B18C53934D}">
      <dgm:prSet/>
      <dgm:spPr/>
      <dgm:t>
        <a:bodyPr/>
        <a:lstStyle/>
        <a:p>
          <a:endParaRPr lang="en-GB"/>
        </a:p>
      </dgm:t>
    </dgm:pt>
    <dgm:pt modelId="{99782625-2DF8-4671-B792-E5B908290854}">
      <dgm:prSet phldrT="[Text]" custT="1"/>
      <dgm:spPr/>
      <dgm:t>
        <a:bodyPr/>
        <a:lstStyle/>
        <a:p>
          <a:r>
            <a:rPr lang="en-US" sz="1400" dirty="0" smtClean="0"/>
            <a:t>Of formats, standards and structures</a:t>
          </a:r>
          <a:endParaRPr lang="en-GB" sz="1400" dirty="0"/>
        </a:p>
      </dgm:t>
    </dgm:pt>
    <dgm:pt modelId="{0A0301AE-C5AF-4002-B04B-633764556A45}" type="parTrans" cxnId="{85552616-6EBB-4AC8-87AA-9F8BD32D53F4}">
      <dgm:prSet/>
      <dgm:spPr/>
      <dgm:t>
        <a:bodyPr/>
        <a:lstStyle/>
        <a:p>
          <a:endParaRPr lang="en-GB"/>
        </a:p>
      </dgm:t>
    </dgm:pt>
    <dgm:pt modelId="{80321AB2-A000-4919-A9C8-D10F41DF52D8}" type="sibTrans" cxnId="{85552616-6EBB-4AC8-87AA-9F8BD32D53F4}">
      <dgm:prSet/>
      <dgm:spPr/>
      <dgm:t>
        <a:bodyPr/>
        <a:lstStyle/>
        <a:p>
          <a:endParaRPr lang="en-GB"/>
        </a:p>
      </dgm:t>
    </dgm:pt>
    <dgm:pt modelId="{D2BD358E-96AA-43B9-ABBE-39ACB3296DED}">
      <dgm:prSet phldrT="[Text]" custT="1"/>
      <dgm:spPr/>
      <dgm:t>
        <a:bodyPr/>
        <a:lstStyle/>
        <a:p>
          <a:r>
            <a:rPr lang="en-US" sz="1400" dirty="0" smtClean="0"/>
            <a:t>In detail and completeness</a:t>
          </a:r>
          <a:endParaRPr lang="en-GB" sz="1400" dirty="0"/>
        </a:p>
      </dgm:t>
    </dgm:pt>
    <dgm:pt modelId="{64BDFD03-0584-4AB1-9C46-8F08C465716D}" type="parTrans" cxnId="{721CAD94-C1B6-4480-BD0C-D3D6748BF65E}">
      <dgm:prSet/>
      <dgm:spPr/>
      <dgm:t>
        <a:bodyPr/>
        <a:lstStyle/>
        <a:p>
          <a:endParaRPr lang="en-GB"/>
        </a:p>
      </dgm:t>
    </dgm:pt>
    <dgm:pt modelId="{9DCC08D6-B33D-4571-A06A-357298A26441}" type="sibTrans" cxnId="{721CAD94-C1B6-4480-BD0C-D3D6748BF65E}">
      <dgm:prSet/>
      <dgm:spPr/>
      <dgm:t>
        <a:bodyPr/>
        <a:lstStyle/>
        <a:p>
          <a:endParaRPr lang="en-GB"/>
        </a:p>
      </dgm:t>
    </dgm:pt>
    <dgm:pt modelId="{7EEF2675-3116-423D-9BCF-33B8E80BB59B}">
      <dgm:prSet phldrT="[Text]" custT="1"/>
      <dgm:spPr/>
      <dgm:t>
        <a:bodyPr/>
        <a:lstStyle/>
        <a:p>
          <a:r>
            <a:rPr lang="en-US" sz="1400" dirty="0" smtClean="0"/>
            <a:t>In correctness and </a:t>
          </a:r>
          <a:r>
            <a:rPr lang="en-GB" sz="1400" noProof="0" dirty="0" smtClean="0"/>
            <a:t>standardisation</a:t>
          </a:r>
          <a:endParaRPr lang="en-GB" sz="1400" noProof="0" dirty="0"/>
        </a:p>
      </dgm:t>
    </dgm:pt>
    <dgm:pt modelId="{F169CB2B-7789-4138-A71B-056430D749DB}" type="parTrans" cxnId="{4474D001-9900-4552-9C12-AFDFE230B7A8}">
      <dgm:prSet/>
      <dgm:spPr/>
      <dgm:t>
        <a:bodyPr/>
        <a:lstStyle/>
        <a:p>
          <a:endParaRPr lang="en-GB"/>
        </a:p>
      </dgm:t>
    </dgm:pt>
    <dgm:pt modelId="{36773F47-1FE9-4B76-B643-2C7D3CFB80CD}" type="sibTrans" cxnId="{4474D001-9900-4552-9C12-AFDFE230B7A8}">
      <dgm:prSet/>
      <dgm:spPr/>
      <dgm:t>
        <a:bodyPr/>
        <a:lstStyle/>
        <a:p>
          <a:endParaRPr lang="en-GB"/>
        </a:p>
      </dgm:t>
    </dgm:pt>
    <dgm:pt modelId="{3CC6FF21-8787-4EC9-AFC5-BF4C275F2AE6}">
      <dgm:prSet phldrT="[Text]" custT="1"/>
      <dgm:spPr/>
      <dgm:t>
        <a:bodyPr/>
        <a:lstStyle/>
        <a:p>
          <a:r>
            <a:rPr lang="en-US" sz="1400" dirty="0" smtClean="0"/>
            <a:t>In discovering and accessing the data</a:t>
          </a:r>
          <a:endParaRPr lang="en-GB" sz="1400" dirty="0"/>
        </a:p>
      </dgm:t>
    </dgm:pt>
    <dgm:pt modelId="{7DBAE074-C1B2-46B5-8B16-F11BB99B3CDF}" type="parTrans" cxnId="{F11761DD-0390-42A0-B214-98EE75B759D3}">
      <dgm:prSet/>
      <dgm:spPr/>
      <dgm:t>
        <a:bodyPr/>
        <a:lstStyle/>
        <a:p>
          <a:endParaRPr lang="en-GB"/>
        </a:p>
      </dgm:t>
    </dgm:pt>
    <dgm:pt modelId="{B5BACF2C-62B3-4DCA-ACAE-8BE579639C39}" type="sibTrans" cxnId="{F11761DD-0390-42A0-B214-98EE75B759D3}">
      <dgm:prSet/>
      <dgm:spPr/>
      <dgm:t>
        <a:bodyPr/>
        <a:lstStyle/>
        <a:p>
          <a:endParaRPr lang="en-GB"/>
        </a:p>
      </dgm:t>
    </dgm:pt>
    <dgm:pt modelId="{F364BEDF-64CF-481F-A4D6-E85784A40D69}">
      <dgm:prSet phldrT="[Text]" custT="1"/>
      <dgm:spPr>
        <a:solidFill>
          <a:srgbClr val="FF5C1F"/>
        </a:solidFill>
      </dgm:spPr>
      <dgm:t>
        <a:bodyPr/>
        <a:lstStyle/>
        <a:p>
          <a:r>
            <a:rPr lang="en-GB" sz="1400" dirty="0" smtClean="0"/>
            <a:t>Awareness</a:t>
          </a:r>
          <a:endParaRPr lang="en-GB" sz="1400" dirty="0"/>
        </a:p>
      </dgm:t>
    </dgm:pt>
    <dgm:pt modelId="{33590E29-AAB7-46EE-858C-48C78903DAB6}" type="parTrans" cxnId="{7E8AE98D-6F41-41DC-BCB3-62E6F14E7146}">
      <dgm:prSet/>
      <dgm:spPr/>
      <dgm:t>
        <a:bodyPr/>
        <a:lstStyle/>
        <a:p>
          <a:endParaRPr lang="nl-NL"/>
        </a:p>
      </dgm:t>
    </dgm:pt>
    <dgm:pt modelId="{257CCE17-1571-4FA8-8DF5-17A5DC54B1A4}" type="sibTrans" cxnId="{7E8AE98D-6F41-41DC-BCB3-62E6F14E7146}">
      <dgm:prSet/>
      <dgm:spPr/>
      <dgm:t>
        <a:bodyPr/>
        <a:lstStyle/>
        <a:p>
          <a:endParaRPr lang="nl-NL"/>
        </a:p>
      </dgm:t>
    </dgm:pt>
    <dgm:pt modelId="{DF6D10F7-1CE6-4E77-A381-12F1C92C8901}">
      <dgm:prSet phldrT="[Text]" custT="1"/>
      <dgm:spPr/>
      <dgm:t>
        <a:bodyPr/>
        <a:lstStyle/>
        <a:p>
          <a:r>
            <a:rPr lang="en-GB" sz="1400" dirty="0" smtClean="0"/>
            <a:t>On the specific needs of re-users, and on the availability of Open Data</a:t>
          </a:r>
          <a:endParaRPr lang="en-GB" sz="1400" dirty="0"/>
        </a:p>
      </dgm:t>
    </dgm:pt>
    <dgm:pt modelId="{A4B9EE33-EBEA-4753-9630-36AEF32223FA}" type="parTrans" cxnId="{23CC44FC-1821-449E-B2D2-7A03D286BC0D}">
      <dgm:prSet/>
      <dgm:spPr/>
      <dgm:t>
        <a:bodyPr/>
        <a:lstStyle/>
        <a:p>
          <a:endParaRPr lang="nl-NL"/>
        </a:p>
      </dgm:t>
    </dgm:pt>
    <dgm:pt modelId="{4E17143B-3A76-4DAE-8FD5-B55E5D4C201B}" type="sibTrans" cxnId="{23CC44FC-1821-449E-B2D2-7A03D286BC0D}">
      <dgm:prSet/>
      <dgm:spPr/>
      <dgm:t>
        <a:bodyPr/>
        <a:lstStyle/>
        <a:p>
          <a:endParaRPr lang="nl-NL"/>
        </a:p>
      </dgm:t>
    </dgm:pt>
    <dgm:pt modelId="{E36B43FF-30B4-438D-B039-02B487BEFBC8}">
      <dgm:prSet phldrT="[Text]" custT="1"/>
      <dgm:spPr/>
      <dgm:t>
        <a:bodyPr/>
        <a:lstStyle/>
        <a:p>
          <a:r>
            <a:rPr lang="en-US" sz="1400" dirty="0" smtClean="0"/>
            <a:t>Hindering the development of automated processes</a:t>
          </a:r>
          <a:endParaRPr lang="en-GB" sz="1400" dirty="0"/>
        </a:p>
      </dgm:t>
    </dgm:pt>
    <dgm:pt modelId="{5F59C565-56BF-4002-8585-B6E105FA308D}" type="parTrans" cxnId="{7DDF9578-8224-4E70-9D14-D458CA864FA4}">
      <dgm:prSet/>
      <dgm:spPr/>
      <dgm:t>
        <a:bodyPr/>
        <a:lstStyle/>
        <a:p>
          <a:endParaRPr lang="en-GB"/>
        </a:p>
      </dgm:t>
    </dgm:pt>
    <dgm:pt modelId="{0E23C33C-7AA6-4A90-886A-D664F818BDA4}" type="sibTrans" cxnId="{7DDF9578-8224-4E70-9D14-D458CA864FA4}">
      <dgm:prSet/>
      <dgm:spPr/>
      <dgm:t>
        <a:bodyPr/>
        <a:lstStyle/>
        <a:p>
          <a:endParaRPr lang="en-GB"/>
        </a:p>
      </dgm:t>
    </dgm:pt>
    <dgm:pt modelId="{00143B06-0DDB-435A-B2B8-3F4E938F45E7}">
      <dgm:prSet phldrT="[Text]" custT="1"/>
      <dgm:spPr/>
      <dgm:t>
        <a:bodyPr/>
        <a:lstStyle/>
        <a:p>
          <a:r>
            <a:rPr lang="en-US" sz="1400" dirty="0" smtClean="0"/>
            <a:t>Making the data less of interest</a:t>
          </a:r>
          <a:endParaRPr lang="en-GB" sz="1400" dirty="0"/>
        </a:p>
      </dgm:t>
    </dgm:pt>
    <dgm:pt modelId="{94C90496-3872-425A-B669-4DE99C6E9160}" type="parTrans" cxnId="{55DC0FDD-DA42-4CF8-925C-A49CD060953D}">
      <dgm:prSet/>
      <dgm:spPr/>
      <dgm:t>
        <a:bodyPr/>
        <a:lstStyle/>
        <a:p>
          <a:endParaRPr lang="en-GB"/>
        </a:p>
      </dgm:t>
    </dgm:pt>
    <dgm:pt modelId="{77B5DB5A-367A-439B-B823-C0A76B3147A4}" type="sibTrans" cxnId="{55DC0FDD-DA42-4CF8-925C-A49CD060953D}">
      <dgm:prSet/>
      <dgm:spPr/>
      <dgm:t>
        <a:bodyPr/>
        <a:lstStyle/>
        <a:p>
          <a:endParaRPr lang="en-GB"/>
        </a:p>
      </dgm:t>
    </dgm:pt>
    <dgm:pt modelId="{4D09F0EE-7DD2-4E63-9F7C-76EEDC49BEC8}">
      <dgm:prSet phldrT="[Text]" custT="1"/>
      <dgm:spPr/>
      <dgm:t>
        <a:bodyPr/>
        <a:lstStyle/>
        <a:p>
          <a:r>
            <a:rPr lang="en-US" sz="1400" noProof="0" dirty="0" smtClean="0"/>
            <a:t>Creating the stringent need to control</a:t>
          </a:r>
          <a:endParaRPr lang="en-GB" sz="1400" noProof="0" dirty="0"/>
        </a:p>
      </dgm:t>
    </dgm:pt>
    <dgm:pt modelId="{D0DB94A2-06D4-49AD-B04B-731E28D91921}" type="parTrans" cxnId="{27BAE906-047D-41DA-ABCA-429F4FA56976}">
      <dgm:prSet/>
      <dgm:spPr/>
      <dgm:t>
        <a:bodyPr/>
        <a:lstStyle/>
        <a:p>
          <a:endParaRPr lang="en-GB"/>
        </a:p>
      </dgm:t>
    </dgm:pt>
    <dgm:pt modelId="{E97AF7C5-D8FC-45F9-8FA9-48F5315B6FC6}" type="sibTrans" cxnId="{27BAE906-047D-41DA-ABCA-429F4FA56976}">
      <dgm:prSet/>
      <dgm:spPr/>
      <dgm:t>
        <a:bodyPr/>
        <a:lstStyle/>
        <a:p>
          <a:endParaRPr lang="en-GB"/>
        </a:p>
      </dgm:t>
    </dgm:pt>
    <dgm:pt modelId="{F64B1929-4935-46D6-B875-C2608C2EDCFD}">
      <dgm:prSet phldrT="[Text]" custT="1"/>
      <dgm:spPr/>
      <dgm:t>
        <a:bodyPr/>
        <a:lstStyle/>
        <a:p>
          <a:r>
            <a:rPr lang="en-US" sz="1400" dirty="0" smtClean="0"/>
            <a:t>Creating available yet unused datasets</a:t>
          </a:r>
          <a:endParaRPr lang="en-GB" sz="1400" dirty="0"/>
        </a:p>
      </dgm:t>
    </dgm:pt>
    <dgm:pt modelId="{210E58BC-4893-4BF9-8A32-3634D47F0647}" type="parTrans" cxnId="{DDFF6545-FCD1-47AB-9D85-35457BE5F496}">
      <dgm:prSet/>
      <dgm:spPr/>
      <dgm:t>
        <a:bodyPr/>
        <a:lstStyle/>
        <a:p>
          <a:endParaRPr lang="en-GB"/>
        </a:p>
      </dgm:t>
    </dgm:pt>
    <dgm:pt modelId="{CA2288E5-DE15-4975-B654-809B0C11557D}" type="sibTrans" cxnId="{DDFF6545-FCD1-47AB-9D85-35457BE5F496}">
      <dgm:prSet/>
      <dgm:spPr/>
      <dgm:t>
        <a:bodyPr/>
        <a:lstStyle/>
        <a:p>
          <a:endParaRPr lang="en-GB"/>
        </a:p>
      </dgm:t>
    </dgm:pt>
    <dgm:pt modelId="{958824DE-53BE-4D41-8EC9-66D7EDB6AAF5}">
      <dgm:prSet phldrT="[Text]" custT="1"/>
      <dgm:spPr/>
      <dgm:t>
        <a:bodyPr/>
        <a:lstStyle/>
        <a:p>
          <a:r>
            <a:rPr lang="en-US" sz="1400" dirty="0" smtClean="0"/>
            <a:t>Creating a mismatch between the re-users and providers</a:t>
          </a:r>
          <a:endParaRPr lang="en-GB" sz="1400" dirty="0"/>
        </a:p>
      </dgm:t>
    </dgm:pt>
    <dgm:pt modelId="{DE84913F-0F55-45AE-B483-7BCC370097E6}" type="parTrans" cxnId="{ACC58F32-A354-4DFD-ABEF-3F1E4EF0C3B8}">
      <dgm:prSet/>
      <dgm:spPr/>
      <dgm:t>
        <a:bodyPr/>
        <a:lstStyle/>
        <a:p>
          <a:endParaRPr lang="en-GB"/>
        </a:p>
      </dgm:t>
    </dgm:pt>
    <dgm:pt modelId="{CBB50EB1-915E-4762-958E-51E853C7A239}" type="sibTrans" cxnId="{ACC58F32-A354-4DFD-ABEF-3F1E4EF0C3B8}">
      <dgm:prSet/>
      <dgm:spPr/>
      <dgm:t>
        <a:bodyPr/>
        <a:lstStyle/>
        <a:p>
          <a:endParaRPr lang="en-GB"/>
        </a:p>
      </dgm:t>
    </dgm:pt>
    <dgm:pt modelId="{27EB924E-B17B-4DE1-BFBF-8EF5D900B6EE}" type="pres">
      <dgm:prSet presAssocID="{7EDA8A8A-8D97-4C59-9ECB-FE29D3E2BBC4}" presName="linear" presStyleCnt="0">
        <dgm:presLayoutVars>
          <dgm:dir/>
          <dgm:animLvl val="lvl"/>
          <dgm:resizeHandles val="exact"/>
        </dgm:presLayoutVars>
      </dgm:prSet>
      <dgm:spPr/>
      <dgm:t>
        <a:bodyPr/>
        <a:lstStyle/>
        <a:p>
          <a:endParaRPr lang="nl-NL"/>
        </a:p>
      </dgm:t>
    </dgm:pt>
    <dgm:pt modelId="{ABE7E338-65F1-427E-B9E4-F593EF77233D}" type="pres">
      <dgm:prSet presAssocID="{A865CDD5-530C-4449-9886-135B0F6C92BE}" presName="parentLin" presStyleCnt="0"/>
      <dgm:spPr/>
    </dgm:pt>
    <dgm:pt modelId="{882DACA1-9EE8-4E46-B9E2-C546CAE21863}" type="pres">
      <dgm:prSet presAssocID="{A865CDD5-530C-4449-9886-135B0F6C92BE}" presName="parentLeftMargin" presStyleLbl="node1" presStyleIdx="0" presStyleCnt="5"/>
      <dgm:spPr/>
      <dgm:t>
        <a:bodyPr/>
        <a:lstStyle/>
        <a:p>
          <a:endParaRPr lang="nl-NL"/>
        </a:p>
      </dgm:t>
    </dgm:pt>
    <dgm:pt modelId="{1F64FCB4-03AD-423A-ABD4-DACC4FEC87D8}" type="pres">
      <dgm:prSet presAssocID="{A865CDD5-530C-4449-9886-135B0F6C92BE}" presName="parentText" presStyleLbl="node1" presStyleIdx="0" presStyleCnt="5" custScaleX="42662">
        <dgm:presLayoutVars>
          <dgm:chMax val="0"/>
          <dgm:bulletEnabled val="1"/>
        </dgm:presLayoutVars>
      </dgm:prSet>
      <dgm:spPr/>
      <dgm:t>
        <a:bodyPr/>
        <a:lstStyle/>
        <a:p>
          <a:endParaRPr lang="en-GB"/>
        </a:p>
      </dgm:t>
    </dgm:pt>
    <dgm:pt modelId="{7BF7E636-16D5-4D4E-B5F4-3DA1AF9FB0CA}" type="pres">
      <dgm:prSet presAssocID="{A865CDD5-530C-4449-9886-135B0F6C92BE}" presName="negativeSpace" presStyleCnt="0"/>
      <dgm:spPr/>
    </dgm:pt>
    <dgm:pt modelId="{2C9A6D9E-A7D9-4706-915D-17431669438A}" type="pres">
      <dgm:prSet presAssocID="{A865CDD5-530C-4449-9886-135B0F6C92BE}" presName="childText" presStyleLbl="conFgAcc1" presStyleIdx="0" presStyleCnt="5">
        <dgm:presLayoutVars>
          <dgm:bulletEnabled val="1"/>
        </dgm:presLayoutVars>
      </dgm:prSet>
      <dgm:spPr/>
      <dgm:t>
        <a:bodyPr/>
        <a:lstStyle/>
        <a:p>
          <a:endParaRPr lang="nl-NL"/>
        </a:p>
      </dgm:t>
    </dgm:pt>
    <dgm:pt modelId="{9E3CE429-E3C5-4F52-B537-F55CDF8E8B90}" type="pres">
      <dgm:prSet presAssocID="{F9D4F9D7-2B59-4B9F-A3EA-935D0FFF8E06}" presName="spaceBetweenRectangles" presStyleCnt="0"/>
      <dgm:spPr/>
    </dgm:pt>
    <dgm:pt modelId="{264C89B0-0565-4725-985C-CF5A0290DD59}" type="pres">
      <dgm:prSet presAssocID="{D7A5FE0E-4739-465E-A8ED-BB251AFAEF48}" presName="parentLin" presStyleCnt="0"/>
      <dgm:spPr/>
    </dgm:pt>
    <dgm:pt modelId="{87A8E764-599E-4269-A414-CF76944637E7}" type="pres">
      <dgm:prSet presAssocID="{D7A5FE0E-4739-465E-A8ED-BB251AFAEF48}" presName="parentLeftMargin" presStyleLbl="node1" presStyleIdx="0" presStyleCnt="5"/>
      <dgm:spPr/>
      <dgm:t>
        <a:bodyPr/>
        <a:lstStyle/>
        <a:p>
          <a:endParaRPr lang="nl-NL"/>
        </a:p>
      </dgm:t>
    </dgm:pt>
    <dgm:pt modelId="{85497526-A630-44CF-9B2E-947114CEC192}" type="pres">
      <dgm:prSet presAssocID="{D7A5FE0E-4739-465E-A8ED-BB251AFAEF48}" presName="parentText" presStyleLbl="node1" presStyleIdx="1" presStyleCnt="5" custScaleX="42662">
        <dgm:presLayoutVars>
          <dgm:chMax val="0"/>
          <dgm:bulletEnabled val="1"/>
        </dgm:presLayoutVars>
      </dgm:prSet>
      <dgm:spPr/>
      <dgm:t>
        <a:bodyPr/>
        <a:lstStyle/>
        <a:p>
          <a:endParaRPr lang="nl-NL"/>
        </a:p>
      </dgm:t>
    </dgm:pt>
    <dgm:pt modelId="{E0ED739F-986D-4234-8D9B-41198753B234}" type="pres">
      <dgm:prSet presAssocID="{D7A5FE0E-4739-465E-A8ED-BB251AFAEF48}" presName="negativeSpace" presStyleCnt="0"/>
      <dgm:spPr/>
    </dgm:pt>
    <dgm:pt modelId="{5B03BD19-E723-4296-BA99-961D59F98684}" type="pres">
      <dgm:prSet presAssocID="{D7A5FE0E-4739-465E-A8ED-BB251AFAEF48}" presName="childText" presStyleLbl="conFgAcc1" presStyleIdx="1" presStyleCnt="5">
        <dgm:presLayoutVars>
          <dgm:bulletEnabled val="1"/>
        </dgm:presLayoutVars>
      </dgm:prSet>
      <dgm:spPr/>
      <dgm:t>
        <a:bodyPr/>
        <a:lstStyle/>
        <a:p>
          <a:endParaRPr lang="en-GB"/>
        </a:p>
      </dgm:t>
    </dgm:pt>
    <dgm:pt modelId="{148DAF27-8B11-4044-9E79-E501EC78B96E}" type="pres">
      <dgm:prSet presAssocID="{62359F27-BCFB-4096-AA88-343928832DFD}" presName="spaceBetweenRectangles" presStyleCnt="0"/>
      <dgm:spPr/>
    </dgm:pt>
    <dgm:pt modelId="{17AD5EB9-EFBF-4544-8319-A1619800A30A}" type="pres">
      <dgm:prSet presAssocID="{81EDBB56-17F5-4793-A899-9366CD932D11}" presName="parentLin" presStyleCnt="0"/>
      <dgm:spPr/>
    </dgm:pt>
    <dgm:pt modelId="{314D57EC-EB7D-452B-8C30-95003E5069FC}" type="pres">
      <dgm:prSet presAssocID="{81EDBB56-17F5-4793-A899-9366CD932D11}" presName="parentLeftMargin" presStyleLbl="node1" presStyleIdx="1" presStyleCnt="5"/>
      <dgm:spPr/>
      <dgm:t>
        <a:bodyPr/>
        <a:lstStyle/>
        <a:p>
          <a:endParaRPr lang="nl-NL"/>
        </a:p>
      </dgm:t>
    </dgm:pt>
    <dgm:pt modelId="{14AFBF87-754B-4B53-AE6A-64DFCFE1907D}" type="pres">
      <dgm:prSet presAssocID="{81EDBB56-17F5-4793-A899-9366CD932D11}" presName="parentText" presStyleLbl="node1" presStyleIdx="2" presStyleCnt="5" custScaleX="42662">
        <dgm:presLayoutVars>
          <dgm:chMax val="0"/>
          <dgm:bulletEnabled val="1"/>
        </dgm:presLayoutVars>
      </dgm:prSet>
      <dgm:spPr/>
      <dgm:t>
        <a:bodyPr/>
        <a:lstStyle/>
        <a:p>
          <a:endParaRPr lang="en-GB"/>
        </a:p>
      </dgm:t>
    </dgm:pt>
    <dgm:pt modelId="{195F9109-21D3-48A3-8D6C-987F14070C3A}" type="pres">
      <dgm:prSet presAssocID="{81EDBB56-17F5-4793-A899-9366CD932D11}" presName="negativeSpace" presStyleCnt="0"/>
      <dgm:spPr/>
    </dgm:pt>
    <dgm:pt modelId="{9788F8E1-BD5D-4C7E-BB55-007633E0E1C2}" type="pres">
      <dgm:prSet presAssocID="{81EDBB56-17F5-4793-A899-9366CD932D11}" presName="childText" presStyleLbl="conFgAcc1" presStyleIdx="2" presStyleCnt="5">
        <dgm:presLayoutVars>
          <dgm:bulletEnabled val="1"/>
        </dgm:presLayoutVars>
      </dgm:prSet>
      <dgm:spPr/>
      <dgm:t>
        <a:bodyPr/>
        <a:lstStyle/>
        <a:p>
          <a:endParaRPr lang="en-GB"/>
        </a:p>
      </dgm:t>
    </dgm:pt>
    <dgm:pt modelId="{48CD5363-5DAB-47F9-A5FF-F770AC5945B9}" type="pres">
      <dgm:prSet presAssocID="{77C7272C-F716-4533-971F-651A2F0D6C33}" presName="spaceBetweenRectangles" presStyleCnt="0"/>
      <dgm:spPr/>
    </dgm:pt>
    <dgm:pt modelId="{743C2B6B-F98F-4C66-AD47-BA8323C0F39C}" type="pres">
      <dgm:prSet presAssocID="{E326364D-336B-4F43-AC9C-9C0CFCE5A223}" presName="parentLin" presStyleCnt="0"/>
      <dgm:spPr/>
    </dgm:pt>
    <dgm:pt modelId="{A6BE0EEF-09D8-4A55-9259-12F78A4D5002}" type="pres">
      <dgm:prSet presAssocID="{E326364D-336B-4F43-AC9C-9C0CFCE5A223}" presName="parentLeftMargin" presStyleLbl="node1" presStyleIdx="2" presStyleCnt="5"/>
      <dgm:spPr/>
      <dgm:t>
        <a:bodyPr/>
        <a:lstStyle/>
        <a:p>
          <a:endParaRPr lang="nl-NL"/>
        </a:p>
      </dgm:t>
    </dgm:pt>
    <dgm:pt modelId="{CD34F393-3E6B-43B6-B7E5-155F605F7A77}" type="pres">
      <dgm:prSet presAssocID="{E326364D-336B-4F43-AC9C-9C0CFCE5A223}" presName="parentText" presStyleLbl="node1" presStyleIdx="3" presStyleCnt="5" custScaleX="42662">
        <dgm:presLayoutVars>
          <dgm:chMax val="0"/>
          <dgm:bulletEnabled val="1"/>
        </dgm:presLayoutVars>
      </dgm:prSet>
      <dgm:spPr/>
      <dgm:t>
        <a:bodyPr/>
        <a:lstStyle/>
        <a:p>
          <a:endParaRPr lang="nl-NL"/>
        </a:p>
      </dgm:t>
    </dgm:pt>
    <dgm:pt modelId="{96334898-B436-4C22-AA30-DF5605BDE00D}" type="pres">
      <dgm:prSet presAssocID="{E326364D-336B-4F43-AC9C-9C0CFCE5A223}" presName="negativeSpace" presStyleCnt="0"/>
      <dgm:spPr/>
    </dgm:pt>
    <dgm:pt modelId="{19DB28CD-F05B-4901-85FE-65F48DF42D75}" type="pres">
      <dgm:prSet presAssocID="{E326364D-336B-4F43-AC9C-9C0CFCE5A223}" presName="childText" presStyleLbl="conFgAcc1" presStyleIdx="3" presStyleCnt="5">
        <dgm:presLayoutVars>
          <dgm:bulletEnabled val="1"/>
        </dgm:presLayoutVars>
      </dgm:prSet>
      <dgm:spPr/>
      <dgm:t>
        <a:bodyPr/>
        <a:lstStyle/>
        <a:p>
          <a:endParaRPr lang="en-GB"/>
        </a:p>
      </dgm:t>
    </dgm:pt>
    <dgm:pt modelId="{10D9FA36-6AF3-4F26-B62F-8918BA593723}" type="pres">
      <dgm:prSet presAssocID="{FDE65F9E-1E25-4447-AB66-69626971AC12}" presName="spaceBetweenRectangles" presStyleCnt="0"/>
      <dgm:spPr/>
    </dgm:pt>
    <dgm:pt modelId="{8F3FB41D-7FE8-4741-A3AB-26A317A2A6D0}" type="pres">
      <dgm:prSet presAssocID="{F364BEDF-64CF-481F-A4D6-E85784A40D69}" presName="parentLin" presStyleCnt="0"/>
      <dgm:spPr/>
    </dgm:pt>
    <dgm:pt modelId="{C607E622-C954-4AC8-A68F-094C30BB6E21}" type="pres">
      <dgm:prSet presAssocID="{F364BEDF-64CF-481F-A4D6-E85784A40D69}" presName="parentLeftMargin" presStyleLbl="node1" presStyleIdx="3" presStyleCnt="5"/>
      <dgm:spPr/>
      <dgm:t>
        <a:bodyPr/>
        <a:lstStyle/>
        <a:p>
          <a:endParaRPr lang="nl-NL"/>
        </a:p>
      </dgm:t>
    </dgm:pt>
    <dgm:pt modelId="{C547F415-5C24-469E-97F2-C8F5F91DED48}" type="pres">
      <dgm:prSet presAssocID="{F364BEDF-64CF-481F-A4D6-E85784A40D69}" presName="parentText" presStyleLbl="node1" presStyleIdx="4" presStyleCnt="5" custFlipHor="1" custScaleX="42389">
        <dgm:presLayoutVars>
          <dgm:chMax val="0"/>
          <dgm:bulletEnabled val="1"/>
        </dgm:presLayoutVars>
      </dgm:prSet>
      <dgm:spPr/>
      <dgm:t>
        <a:bodyPr/>
        <a:lstStyle/>
        <a:p>
          <a:endParaRPr lang="nl-NL"/>
        </a:p>
      </dgm:t>
    </dgm:pt>
    <dgm:pt modelId="{4000273C-9BB9-42F6-A70A-EC9B9EF0EAE0}" type="pres">
      <dgm:prSet presAssocID="{F364BEDF-64CF-481F-A4D6-E85784A40D69}" presName="negativeSpace" presStyleCnt="0"/>
      <dgm:spPr/>
    </dgm:pt>
    <dgm:pt modelId="{F370ED8D-CA8C-49D6-93A7-DBDC69D8670E}" type="pres">
      <dgm:prSet presAssocID="{F364BEDF-64CF-481F-A4D6-E85784A40D69}" presName="childText" presStyleLbl="conFgAcc1" presStyleIdx="4" presStyleCnt="5">
        <dgm:presLayoutVars>
          <dgm:bulletEnabled val="1"/>
        </dgm:presLayoutVars>
      </dgm:prSet>
      <dgm:spPr/>
      <dgm:t>
        <a:bodyPr/>
        <a:lstStyle/>
        <a:p>
          <a:endParaRPr lang="nl-NL"/>
        </a:p>
      </dgm:t>
    </dgm:pt>
  </dgm:ptLst>
  <dgm:cxnLst>
    <dgm:cxn modelId="{D75043AD-E83E-450E-9844-5E759E72D768}" type="presOf" srcId="{D7A5FE0E-4739-465E-A8ED-BB251AFAEF48}" destId="{87A8E764-599E-4269-A414-CF76944637E7}" srcOrd="0" destOrd="0" presId="urn:microsoft.com/office/officeart/2005/8/layout/list1"/>
    <dgm:cxn modelId="{85B5095D-1F52-4384-87FE-01F437EC377B}" type="presOf" srcId="{A865CDD5-530C-4449-9886-135B0F6C92BE}" destId="{1F64FCB4-03AD-423A-ABD4-DACC4FEC87D8}" srcOrd="1" destOrd="0" presId="urn:microsoft.com/office/officeart/2005/8/layout/list1"/>
    <dgm:cxn modelId="{75089F3E-C704-4E22-A46A-7F528159C959}" type="presOf" srcId="{F364BEDF-64CF-481F-A4D6-E85784A40D69}" destId="{C607E622-C954-4AC8-A68F-094C30BB6E21}" srcOrd="0" destOrd="0" presId="urn:microsoft.com/office/officeart/2005/8/layout/list1"/>
    <dgm:cxn modelId="{ACC58F32-A354-4DFD-ABEF-3F1E4EF0C3B8}" srcId="{F364BEDF-64CF-481F-A4D6-E85784A40D69}" destId="{958824DE-53BE-4D41-8EC9-66D7EDB6AAF5}" srcOrd="1" destOrd="0" parTransId="{DE84913F-0F55-45AE-B483-7BCC370097E6}" sibTransId="{CBB50EB1-915E-4762-958E-51E853C7A239}"/>
    <dgm:cxn modelId="{5CF18B74-613D-423E-A867-EAD823D3C254}" type="presOf" srcId="{E326364D-336B-4F43-AC9C-9C0CFCE5A223}" destId="{CD34F393-3E6B-43B6-B7E5-155F605F7A77}" srcOrd="1" destOrd="0" presId="urn:microsoft.com/office/officeart/2005/8/layout/list1"/>
    <dgm:cxn modelId="{721CAD94-C1B6-4480-BD0C-D3D6748BF65E}" srcId="{D7A5FE0E-4739-465E-A8ED-BB251AFAEF48}" destId="{D2BD358E-96AA-43B9-ABBE-39ACB3296DED}" srcOrd="0" destOrd="0" parTransId="{64BDFD03-0584-4AB1-9C46-8F08C465716D}" sibTransId="{9DCC08D6-B33D-4571-A06A-357298A26441}"/>
    <dgm:cxn modelId="{0C005587-2C0D-4DFC-A6CB-DF05FA94E0BB}" type="presOf" srcId="{7EEF2675-3116-423D-9BCF-33B8E80BB59B}" destId="{9788F8E1-BD5D-4C7E-BB55-007633E0E1C2}" srcOrd="0" destOrd="0" presId="urn:microsoft.com/office/officeart/2005/8/layout/list1"/>
    <dgm:cxn modelId="{591CDAEB-B5C8-4B02-B1DF-C7BE098E9254}" srcId="{7EDA8A8A-8D97-4C59-9ECB-FE29D3E2BBC4}" destId="{A865CDD5-530C-4449-9886-135B0F6C92BE}" srcOrd="0" destOrd="0" parTransId="{154E2457-3F1D-4FC3-B34B-88329E019BE9}" sibTransId="{F9D4F9D7-2B59-4B9F-A3EA-935D0FFF8E06}"/>
    <dgm:cxn modelId="{D22A5566-0DC7-4D56-B409-A97E128000F6}" type="presOf" srcId="{E326364D-336B-4F43-AC9C-9C0CFCE5A223}" destId="{A6BE0EEF-09D8-4A55-9259-12F78A4D5002}" srcOrd="0" destOrd="0" presId="urn:microsoft.com/office/officeart/2005/8/layout/list1"/>
    <dgm:cxn modelId="{759D4A15-870B-4AEB-BF63-7335F6AB79C8}" type="presOf" srcId="{D7A5FE0E-4739-465E-A8ED-BB251AFAEF48}" destId="{85497526-A630-44CF-9B2E-947114CEC192}" srcOrd="1" destOrd="0" presId="urn:microsoft.com/office/officeart/2005/8/layout/list1"/>
    <dgm:cxn modelId="{6B7980EC-3692-4BE7-9B80-B77B4DB33A9D}" type="presOf" srcId="{81EDBB56-17F5-4793-A899-9366CD932D11}" destId="{14AFBF87-754B-4B53-AE6A-64DFCFE1907D}" srcOrd="1" destOrd="0" presId="urn:microsoft.com/office/officeart/2005/8/layout/list1"/>
    <dgm:cxn modelId="{13808308-FB8C-4CEA-B971-4580451D0F34}" type="presOf" srcId="{99782625-2DF8-4671-B792-E5B908290854}" destId="{2C9A6D9E-A7D9-4706-915D-17431669438A}" srcOrd="0" destOrd="0" presId="urn:microsoft.com/office/officeart/2005/8/layout/list1"/>
    <dgm:cxn modelId="{4B90C95E-697E-47E6-9D31-6259FDA9C6B6}" type="presOf" srcId="{A865CDD5-530C-4449-9886-135B0F6C92BE}" destId="{882DACA1-9EE8-4E46-B9E2-C546CAE21863}" srcOrd="0" destOrd="0" presId="urn:microsoft.com/office/officeart/2005/8/layout/list1"/>
    <dgm:cxn modelId="{4474D001-9900-4552-9C12-AFDFE230B7A8}" srcId="{81EDBB56-17F5-4793-A899-9366CD932D11}" destId="{7EEF2675-3116-423D-9BCF-33B8E80BB59B}" srcOrd="0" destOrd="0" parTransId="{F169CB2B-7789-4138-A71B-056430D749DB}" sibTransId="{36773F47-1FE9-4B76-B643-2C7D3CFB80CD}"/>
    <dgm:cxn modelId="{DDFF6545-FCD1-47AB-9D85-35457BE5F496}" srcId="{E326364D-336B-4F43-AC9C-9C0CFCE5A223}" destId="{F64B1929-4935-46D6-B875-C2608C2EDCFD}" srcOrd="1" destOrd="0" parTransId="{210E58BC-4893-4BF9-8A32-3634D47F0647}" sibTransId="{CA2288E5-DE15-4975-B654-809B0C11557D}"/>
    <dgm:cxn modelId="{7DDF9578-8224-4E70-9D14-D458CA864FA4}" srcId="{A865CDD5-530C-4449-9886-135B0F6C92BE}" destId="{E36B43FF-30B4-438D-B039-02B487BEFBC8}" srcOrd="1" destOrd="0" parTransId="{5F59C565-56BF-4002-8585-B6E105FA308D}" sibTransId="{0E23C33C-7AA6-4A90-886A-D664F818BDA4}"/>
    <dgm:cxn modelId="{27EA34E9-C9D8-43F0-BF39-B5B7D359CD6F}" type="presOf" srcId="{3CC6FF21-8787-4EC9-AFC5-BF4C275F2AE6}" destId="{19DB28CD-F05B-4901-85FE-65F48DF42D75}" srcOrd="0" destOrd="0" presId="urn:microsoft.com/office/officeart/2005/8/layout/list1"/>
    <dgm:cxn modelId="{1AE54467-48BA-4D3D-8B25-B320C3E25D9A}" type="presOf" srcId="{F364BEDF-64CF-481F-A4D6-E85784A40D69}" destId="{C547F415-5C24-469E-97F2-C8F5F91DED48}" srcOrd="1" destOrd="0" presId="urn:microsoft.com/office/officeart/2005/8/layout/list1"/>
    <dgm:cxn modelId="{85552616-6EBB-4AC8-87AA-9F8BD32D53F4}" srcId="{A865CDD5-530C-4449-9886-135B0F6C92BE}" destId="{99782625-2DF8-4671-B792-E5B908290854}" srcOrd="0" destOrd="0" parTransId="{0A0301AE-C5AF-4002-B04B-633764556A45}" sibTransId="{80321AB2-A000-4919-A9C8-D10F41DF52D8}"/>
    <dgm:cxn modelId="{49DC78D7-E7E5-4CF5-94AB-53A84AA68AF3}" type="presOf" srcId="{E36B43FF-30B4-438D-B039-02B487BEFBC8}" destId="{2C9A6D9E-A7D9-4706-915D-17431669438A}" srcOrd="0" destOrd="1" presId="urn:microsoft.com/office/officeart/2005/8/layout/list1"/>
    <dgm:cxn modelId="{21A347C7-7411-458C-935A-4BB5685D5620}" type="presOf" srcId="{DF6D10F7-1CE6-4E77-A381-12F1C92C8901}" destId="{F370ED8D-CA8C-49D6-93A7-DBDC69D8670E}" srcOrd="0" destOrd="0" presId="urn:microsoft.com/office/officeart/2005/8/layout/list1"/>
    <dgm:cxn modelId="{629BAF4B-01C6-457C-940F-77446CD29806}" type="presOf" srcId="{D2BD358E-96AA-43B9-ABBE-39ACB3296DED}" destId="{5B03BD19-E723-4296-BA99-961D59F98684}" srcOrd="0" destOrd="0" presId="urn:microsoft.com/office/officeart/2005/8/layout/list1"/>
    <dgm:cxn modelId="{F11761DD-0390-42A0-B214-98EE75B759D3}" srcId="{E326364D-336B-4F43-AC9C-9C0CFCE5A223}" destId="{3CC6FF21-8787-4EC9-AFC5-BF4C275F2AE6}" srcOrd="0" destOrd="0" parTransId="{7DBAE074-C1B2-46B5-8B16-F11BB99B3CDF}" sibTransId="{B5BACF2C-62B3-4DCA-ACAE-8BE579639C39}"/>
    <dgm:cxn modelId="{CF479C0C-12C5-48D9-87BA-FBD7464CEBE3}" type="presOf" srcId="{81EDBB56-17F5-4793-A899-9366CD932D11}" destId="{314D57EC-EB7D-452B-8C30-95003E5069FC}" srcOrd="0" destOrd="0" presId="urn:microsoft.com/office/officeart/2005/8/layout/list1"/>
    <dgm:cxn modelId="{802328B0-EB3D-47E9-A93B-B029DDE17E57}" type="presOf" srcId="{4D09F0EE-7DD2-4E63-9F7C-76EEDC49BEC8}" destId="{9788F8E1-BD5D-4C7E-BB55-007633E0E1C2}" srcOrd="0" destOrd="1" presId="urn:microsoft.com/office/officeart/2005/8/layout/list1"/>
    <dgm:cxn modelId="{C7EACDE2-476D-442D-9638-5CDABEC84E28}" type="presOf" srcId="{F64B1929-4935-46D6-B875-C2608C2EDCFD}" destId="{19DB28CD-F05B-4901-85FE-65F48DF42D75}" srcOrd="0" destOrd="1" presId="urn:microsoft.com/office/officeart/2005/8/layout/list1"/>
    <dgm:cxn modelId="{055EC7E5-A333-44A5-8D52-641FA09E97AD}" type="presOf" srcId="{00143B06-0DDB-435A-B2B8-3F4E938F45E7}" destId="{5B03BD19-E723-4296-BA99-961D59F98684}" srcOrd="0" destOrd="1" presId="urn:microsoft.com/office/officeart/2005/8/layout/list1"/>
    <dgm:cxn modelId="{1862B376-76AB-49A3-991B-9871EC395F79}" srcId="{7EDA8A8A-8D97-4C59-9ECB-FE29D3E2BBC4}" destId="{81EDBB56-17F5-4793-A899-9366CD932D11}" srcOrd="2" destOrd="0" parTransId="{C0E7639C-C671-4645-B40E-D0E7833AC979}" sibTransId="{77C7272C-F716-4533-971F-651A2F0D6C33}"/>
    <dgm:cxn modelId="{1B23133A-DFFC-4BB3-9145-A946E7C7636A}" type="presOf" srcId="{958824DE-53BE-4D41-8EC9-66D7EDB6AAF5}" destId="{F370ED8D-CA8C-49D6-93A7-DBDC69D8670E}" srcOrd="0" destOrd="1" presId="urn:microsoft.com/office/officeart/2005/8/layout/list1"/>
    <dgm:cxn modelId="{7E8AE98D-6F41-41DC-BCB3-62E6F14E7146}" srcId="{7EDA8A8A-8D97-4C59-9ECB-FE29D3E2BBC4}" destId="{F364BEDF-64CF-481F-A4D6-E85784A40D69}" srcOrd="4" destOrd="0" parTransId="{33590E29-AAB7-46EE-858C-48C78903DAB6}" sibTransId="{257CCE17-1571-4FA8-8DF5-17A5DC54B1A4}"/>
    <dgm:cxn modelId="{66569387-EBBE-4B39-A6A6-C74B843EF34B}" srcId="{7EDA8A8A-8D97-4C59-9ECB-FE29D3E2BBC4}" destId="{D7A5FE0E-4739-465E-A8ED-BB251AFAEF48}" srcOrd="1" destOrd="0" parTransId="{A1FCEF35-C042-40AF-878F-47CC28937533}" sibTransId="{62359F27-BCFB-4096-AA88-343928832DFD}"/>
    <dgm:cxn modelId="{B575CE19-5937-4DB3-853F-45B18C53934D}" srcId="{7EDA8A8A-8D97-4C59-9ECB-FE29D3E2BBC4}" destId="{E326364D-336B-4F43-AC9C-9C0CFCE5A223}" srcOrd="3" destOrd="0" parTransId="{2FEF2F17-CCB2-49B3-B4E4-1F20CAEA5250}" sibTransId="{FDE65F9E-1E25-4447-AB66-69626971AC12}"/>
    <dgm:cxn modelId="{27BAE906-047D-41DA-ABCA-429F4FA56976}" srcId="{81EDBB56-17F5-4793-A899-9366CD932D11}" destId="{4D09F0EE-7DD2-4E63-9F7C-76EEDC49BEC8}" srcOrd="1" destOrd="0" parTransId="{D0DB94A2-06D4-49AD-B04B-731E28D91921}" sibTransId="{E97AF7C5-D8FC-45F9-8FA9-48F5315B6FC6}"/>
    <dgm:cxn modelId="{55DC0FDD-DA42-4CF8-925C-A49CD060953D}" srcId="{D7A5FE0E-4739-465E-A8ED-BB251AFAEF48}" destId="{00143B06-0DDB-435A-B2B8-3F4E938F45E7}" srcOrd="1" destOrd="0" parTransId="{94C90496-3872-425A-B669-4DE99C6E9160}" sibTransId="{77B5DB5A-367A-439B-B823-C0A76B3147A4}"/>
    <dgm:cxn modelId="{23CC44FC-1821-449E-B2D2-7A03D286BC0D}" srcId="{F364BEDF-64CF-481F-A4D6-E85784A40D69}" destId="{DF6D10F7-1CE6-4E77-A381-12F1C92C8901}" srcOrd="0" destOrd="0" parTransId="{A4B9EE33-EBEA-4753-9630-36AEF32223FA}" sibTransId="{4E17143B-3A76-4DAE-8FD5-B55E5D4C201B}"/>
    <dgm:cxn modelId="{3198EFC6-D95B-4785-B155-05BDBFA48ECF}" type="presOf" srcId="{7EDA8A8A-8D97-4C59-9ECB-FE29D3E2BBC4}" destId="{27EB924E-B17B-4DE1-BFBF-8EF5D900B6EE}" srcOrd="0" destOrd="0" presId="urn:microsoft.com/office/officeart/2005/8/layout/list1"/>
    <dgm:cxn modelId="{5C548EA4-8B3C-4752-B384-80D8D1D1AC68}" type="presParOf" srcId="{27EB924E-B17B-4DE1-BFBF-8EF5D900B6EE}" destId="{ABE7E338-65F1-427E-B9E4-F593EF77233D}" srcOrd="0" destOrd="0" presId="urn:microsoft.com/office/officeart/2005/8/layout/list1"/>
    <dgm:cxn modelId="{CACC82A3-0FF3-40F0-9288-AAC1ED20FC28}" type="presParOf" srcId="{ABE7E338-65F1-427E-B9E4-F593EF77233D}" destId="{882DACA1-9EE8-4E46-B9E2-C546CAE21863}" srcOrd="0" destOrd="0" presId="urn:microsoft.com/office/officeart/2005/8/layout/list1"/>
    <dgm:cxn modelId="{140E71EB-571D-4DCD-841C-A071E86E2D8B}" type="presParOf" srcId="{ABE7E338-65F1-427E-B9E4-F593EF77233D}" destId="{1F64FCB4-03AD-423A-ABD4-DACC4FEC87D8}" srcOrd="1" destOrd="0" presId="urn:microsoft.com/office/officeart/2005/8/layout/list1"/>
    <dgm:cxn modelId="{A8183487-97DC-4586-A1A0-C70989E68E46}" type="presParOf" srcId="{27EB924E-B17B-4DE1-BFBF-8EF5D900B6EE}" destId="{7BF7E636-16D5-4D4E-B5F4-3DA1AF9FB0CA}" srcOrd="1" destOrd="0" presId="urn:microsoft.com/office/officeart/2005/8/layout/list1"/>
    <dgm:cxn modelId="{EF50EF61-6DB0-414A-AA64-0E8E65CDD0DB}" type="presParOf" srcId="{27EB924E-B17B-4DE1-BFBF-8EF5D900B6EE}" destId="{2C9A6D9E-A7D9-4706-915D-17431669438A}" srcOrd="2" destOrd="0" presId="urn:microsoft.com/office/officeart/2005/8/layout/list1"/>
    <dgm:cxn modelId="{4EE75D40-EB3F-4EEC-B139-0F39F6B742B0}" type="presParOf" srcId="{27EB924E-B17B-4DE1-BFBF-8EF5D900B6EE}" destId="{9E3CE429-E3C5-4F52-B537-F55CDF8E8B90}" srcOrd="3" destOrd="0" presId="urn:microsoft.com/office/officeart/2005/8/layout/list1"/>
    <dgm:cxn modelId="{888FA64E-0742-4B44-81C8-C3040DF34F3D}" type="presParOf" srcId="{27EB924E-B17B-4DE1-BFBF-8EF5D900B6EE}" destId="{264C89B0-0565-4725-985C-CF5A0290DD59}" srcOrd="4" destOrd="0" presId="urn:microsoft.com/office/officeart/2005/8/layout/list1"/>
    <dgm:cxn modelId="{901BCBA6-4A47-4ADB-8A1A-57198A1B1A42}" type="presParOf" srcId="{264C89B0-0565-4725-985C-CF5A0290DD59}" destId="{87A8E764-599E-4269-A414-CF76944637E7}" srcOrd="0" destOrd="0" presId="urn:microsoft.com/office/officeart/2005/8/layout/list1"/>
    <dgm:cxn modelId="{4A2893BF-D0BD-40DE-B81B-5A4E4A31A17D}" type="presParOf" srcId="{264C89B0-0565-4725-985C-CF5A0290DD59}" destId="{85497526-A630-44CF-9B2E-947114CEC192}" srcOrd="1" destOrd="0" presId="urn:microsoft.com/office/officeart/2005/8/layout/list1"/>
    <dgm:cxn modelId="{3E4F1E2E-7997-4785-8858-6B06A430CED9}" type="presParOf" srcId="{27EB924E-B17B-4DE1-BFBF-8EF5D900B6EE}" destId="{E0ED739F-986D-4234-8D9B-41198753B234}" srcOrd="5" destOrd="0" presId="urn:microsoft.com/office/officeart/2005/8/layout/list1"/>
    <dgm:cxn modelId="{D34DD615-8344-471D-956B-AE20EEE453C3}" type="presParOf" srcId="{27EB924E-B17B-4DE1-BFBF-8EF5D900B6EE}" destId="{5B03BD19-E723-4296-BA99-961D59F98684}" srcOrd="6" destOrd="0" presId="urn:microsoft.com/office/officeart/2005/8/layout/list1"/>
    <dgm:cxn modelId="{A7589CF5-0D63-4751-A793-4415C88E3B50}" type="presParOf" srcId="{27EB924E-B17B-4DE1-BFBF-8EF5D900B6EE}" destId="{148DAF27-8B11-4044-9E79-E501EC78B96E}" srcOrd="7" destOrd="0" presId="urn:microsoft.com/office/officeart/2005/8/layout/list1"/>
    <dgm:cxn modelId="{F03FDFBB-B63F-4B4C-AED7-EA96EAD695EA}" type="presParOf" srcId="{27EB924E-B17B-4DE1-BFBF-8EF5D900B6EE}" destId="{17AD5EB9-EFBF-4544-8319-A1619800A30A}" srcOrd="8" destOrd="0" presId="urn:microsoft.com/office/officeart/2005/8/layout/list1"/>
    <dgm:cxn modelId="{78E703FC-E8FE-479A-A6FE-5570FB4A5116}" type="presParOf" srcId="{17AD5EB9-EFBF-4544-8319-A1619800A30A}" destId="{314D57EC-EB7D-452B-8C30-95003E5069FC}" srcOrd="0" destOrd="0" presId="urn:microsoft.com/office/officeart/2005/8/layout/list1"/>
    <dgm:cxn modelId="{D92FEA69-F8FF-40AA-A83B-7582D9A936C2}" type="presParOf" srcId="{17AD5EB9-EFBF-4544-8319-A1619800A30A}" destId="{14AFBF87-754B-4B53-AE6A-64DFCFE1907D}" srcOrd="1" destOrd="0" presId="urn:microsoft.com/office/officeart/2005/8/layout/list1"/>
    <dgm:cxn modelId="{6DB77F62-D842-479B-96C9-B38CD3719BDD}" type="presParOf" srcId="{27EB924E-B17B-4DE1-BFBF-8EF5D900B6EE}" destId="{195F9109-21D3-48A3-8D6C-987F14070C3A}" srcOrd="9" destOrd="0" presId="urn:microsoft.com/office/officeart/2005/8/layout/list1"/>
    <dgm:cxn modelId="{B0F62FFB-85F5-44BF-A45F-D39561512A54}" type="presParOf" srcId="{27EB924E-B17B-4DE1-BFBF-8EF5D900B6EE}" destId="{9788F8E1-BD5D-4C7E-BB55-007633E0E1C2}" srcOrd="10" destOrd="0" presId="urn:microsoft.com/office/officeart/2005/8/layout/list1"/>
    <dgm:cxn modelId="{3C2DBC80-69CD-4F96-BB88-81B8426C206C}" type="presParOf" srcId="{27EB924E-B17B-4DE1-BFBF-8EF5D900B6EE}" destId="{48CD5363-5DAB-47F9-A5FF-F770AC5945B9}" srcOrd="11" destOrd="0" presId="urn:microsoft.com/office/officeart/2005/8/layout/list1"/>
    <dgm:cxn modelId="{8B7E00A0-89E6-452A-A48D-289A8711D160}" type="presParOf" srcId="{27EB924E-B17B-4DE1-BFBF-8EF5D900B6EE}" destId="{743C2B6B-F98F-4C66-AD47-BA8323C0F39C}" srcOrd="12" destOrd="0" presId="urn:microsoft.com/office/officeart/2005/8/layout/list1"/>
    <dgm:cxn modelId="{62D2CB3F-8B52-476C-ABAF-9119A364DC3E}" type="presParOf" srcId="{743C2B6B-F98F-4C66-AD47-BA8323C0F39C}" destId="{A6BE0EEF-09D8-4A55-9259-12F78A4D5002}" srcOrd="0" destOrd="0" presId="urn:microsoft.com/office/officeart/2005/8/layout/list1"/>
    <dgm:cxn modelId="{4ADEE113-785D-4146-A022-6772B5971A1E}" type="presParOf" srcId="{743C2B6B-F98F-4C66-AD47-BA8323C0F39C}" destId="{CD34F393-3E6B-43B6-B7E5-155F605F7A77}" srcOrd="1" destOrd="0" presId="urn:microsoft.com/office/officeart/2005/8/layout/list1"/>
    <dgm:cxn modelId="{F56D9D02-2B80-46EB-A28A-D2DF8F88341D}" type="presParOf" srcId="{27EB924E-B17B-4DE1-BFBF-8EF5D900B6EE}" destId="{96334898-B436-4C22-AA30-DF5605BDE00D}" srcOrd="13" destOrd="0" presId="urn:microsoft.com/office/officeart/2005/8/layout/list1"/>
    <dgm:cxn modelId="{1435D08F-D8D2-4350-AE64-E48C7F9CE6ED}" type="presParOf" srcId="{27EB924E-B17B-4DE1-BFBF-8EF5D900B6EE}" destId="{19DB28CD-F05B-4901-85FE-65F48DF42D75}" srcOrd="14" destOrd="0" presId="urn:microsoft.com/office/officeart/2005/8/layout/list1"/>
    <dgm:cxn modelId="{12E2200E-E75C-4CA9-BB35-7ECB5B0D706C}" type="presParOf" srcId="{27EB924E-B17B-4DE1-BFBF-8EF5D900B6EE}" destId="{10D9FA36-6AF3-4F26-B62F-8918BA593723}" srcOrd="15" destOrd="0" presId="urn:microsoft.com/office/officeart/2005/8/layout/list1"/>
    <dgm:cxn modelId="{FC0C1A0B-512A-48D9-A8A1-47929273A4F8}" type="presParOf" srcId="{27EB924E-B17B-4DE1-BFBF-8EF5D900B6EE}" destId="{8F3FB41D-7FE8-4741-A3AB-26A317A2A6D0}" srcOrd="16" destOrd="0" presId="urn:microsoft.com/office/officeart/2005/8/layout/list1"/>
    <dgm:cxn modelId="{EB0E7DAD-C1CF-417B-B19F-BE33DB5E10DC}" type="presParOf" srcId="{8F3FB41D-7FE8-4741-A3AB-26A317A2A6D0}" destId="{C607E622-C954-4AC8-A68F-094C30BB6E21}" srcOrd="0" destOrd="0" presId="urn:microsoft.com/office/officeart/2005/8/layout/list1"/>
    <dgm:cxn modelId="{CD189A58-0569-45F7-81AA-A0A2E76ADBBF}" type="presParOf" srcId="{8F3FB41D-7FE8-4741-A3AB-26A317A2A6D0}" destId="{C547F415-5C24-469E-97F2-C8F5F91DED48}" srcOrd="1" destOrd="0" presId="urn:microsoft.com/office/officeart/2005/8/layout/list1"/>
    <dgm:cxn modelId="{FA4F474A-5AE0-4DCE-BBAF-E66DAB90E139}" type="presParOf" srcId="{27EB924E-B17B-4DE1-BFBF-8EF5D900B6EE}" destId="{4000273C-9BB9-42F6-A70A-EC9B9EF0EAE0}" srcOrd="17" destOrd="0" presId="urn:microsoft.com/office/officeart/2005/8/layout/list1"/>
    <dgm:cxn modelId="{81813983-5DD2-4D61-B24E-499D47D4360F}" type="presParOf" srcId="{27EB924E-B17B-4DE1-BFBF-8EF5D900B6EE}" destId="{F370ED8D-CA8C-49D6-93A7-DBDC69D8670E}"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A6D9E-A7D9-4706-915D-17431669438A}">
      <dsp:nvSpPr>
        <dsp:cNvPr id="0" name=""/>
        <dsp:cNvSpPr/>
      </dsp:nvSpPr>
      <dsp:spPr>
        <a:xfrm>
          <a:off x="0" y="201308"/>
          <a:ext cx="6494876" cy="740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75" tIns="208280" rIns="50407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Of formats, standards and structures</a:t>
          </a:r>
          <a:endParaRPr lang="en-GB" sz="1400" kern="1200" dirty="0"/>
        </a:p>
        <a:p>
          <a:pPr marL="114300" lvl="1" indent="-114300" algn="l" defTabSz="622300">
            <a:lnSpc>
              <a:spcPct val="90000"/>
            </a:lnSpc>
            <a:spcBef>
              <a:spcPct val="0"/>
            </a:spcBef>
            <a:spcAft>
              <a:spcPct val="15000"/>
            </a:spcAft>
            <a:buChar char="••"/>
          </a:pPr>
          <a:r>
            <a:rPr lang="en-US" sz="1400" kern="1200" dirty="0" smtClean="0"/>
            <a:t>Hindering the development of automated processes</a:t>
          </a:r>
          <a:endParaRPr lang="en-GB" sz="1400" kern="1200" dirty="0"/>
        </a:p>
      </dsp:txBody>
      <dsp:txXfrm>
        <a:off x="0" y="201308"/>
        <a:ext cx="6494876" cy="740250"/>
      </dsp:txXfrm>
    </dsp:sp>
    <dsp:sp modelId="{1F64FCB4-03AD-423A-ABD4-DACC4FEC87D8}">
      <dsp:nvSpPr>
        <dsp:cNvPr id="0" name=""/>
        <dsp:cNvSpPr/>
      </dsp:nvSpPr>
      <dsp:spPr>
        <a:xfrm>
          <a:off x="324743" y="53708"/>
          <a:ext cx="1939590"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44" tIns="0" rIns="171844" bIns="0" numCol="1" spcCol="1270" anchor="ctr" anchorCtr="0">
          <a:noAutofit/>
        </a:bodyPr>
        <a:lstStyle/>
        <a:p>
          <a:pPr lvl="0" algn="l" defTabSz="622300">
            <a:lnSpc>
              <a:spcPct val="90000"/>
            </a:lnSpc>
            <a:spcBef>
              <a:spcPct val="0"/>
            </a:spcBef>
            <a:spcAft>
              <a:spcPct val="35000"/>
            </a:spcAft>
          </a:pPr>
          <a:r>
            <a:rPr lang="en-US" sz="1400" kern="1200" dirty="0" smtClean="0"/>
            <a:t>Heterogeneity</a:t>
          </a:r>
          <a:endParaRPr lang="en-GB" sz="1400" kern="1200" dirty="0"/>
        </a:p>
      </dsp:txBody>
      <dsp:txXfrm>
        <a:off x="339153" y="68118"/>
        <a:ext cx="1910770" cy="266380"/>
      </dsp:txXfrm>
    </dsp:sp>
    <dsp:sp modelId="{5B03BD19-E723-4296-BA99-961D59F98684}">
      <dsp:nvSpPr>
        <dsp:cNvPr id="0" name=""/>
        <dsp:cNvSpPr/>
      </dsp:nvSpPr>
      <dsp:spPr>
        <a:xfrm>
          <a:off x="0" y="1143158"/>
          <a:ext cx="6494876" cy="740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75" tIns="208280" rIns="50407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 detail and completeness</a:t>
          </a:r>
          <a:endParaRPr lang="en-GB" sz="1400" kern="1200" dirty="0"/>
        </a:p>
        <a:p>
          <a:pPr marL="114300" lvl="1" indent="-114300" algn="l" defTabSz="622300">
            <a:lnSpc>
              <a:spcPct val="90000"/>
            </a:lnSpc>
            <a:spcBef>
              <a:spcPct val="0"/>
            </a:spcBef>
            <a:spcAft>
              <a:spcPct val="15000"/>
            </a:spcAft>
            <a:buChar char="••"/>
          </a:pPr>
          <a:r>
            <a:rPr lang="en-US" sz="1400" kern="1200" dirty="0" smtClean="0"/>
            <a:t>Making the data less of interest</a:t>
          </a:r>
          <a:endParaRPr lang="en-GB" sz="1400" kern="1200" dirty="0"/>
        </a:p>
      </dsp:txBody>
      <dsp:txXfrm>
        <a:off x="0" y="1143158"/>
        <a:ext cx="6494876" cy="740250"/>
      </dsp:txXfrm>
    </dsp:sp>
    <dsp:sp modelId="{85497526-A630-44CF-9B2E-947114CEC192}">
      <dsp:nvSpPr>
        <dsp:cNvPr id="0" name=""/>
        <dsp:cNvSpPr/>
      </dsp:nvSpPr>
      <dsp:spPr>
        <a:xfrm>
          <a:off x="324743" y="995558"/>
          <a:ext cx="1939590" cy="29520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44" tIns="0" rIns="171844" bIns="0" numCol="1" spcCol="1270" anchor="ctr" anchorCtr="0">
          <a:noAutofit/>
        </a:bodyPr>
        <a:lstStyle/>
        <a:p>
          <a:pPr lvl="0" algn="l" defTabSz="622300">
            <a:lnSpc>
              <a:spcPct val="90000"/>
            </a:lnSpc>
            <a:spcBef>
              <a:spcPct val="0"/>
            </a:spcBef>
            <a:spcAft>
              <a:spcPct val="35000"/>
            </a:spcAft>
          </a:pPr>
          <a:r>
            <a:rPr lang="en-US" sz="1400" kern="1200" dirty="0" smtClean="0"/>
            <a:t>Quality</a:t>
          </a:r>
          <a:endParaRPr lang="en-GB" sz="1400" kern="1200" dirty="0"/>
        </a:p>
      </dsp:txBody>
      <dsp:txXfrm>
        <a:off x="339153" y="1009968"/>
        <a:ext cx="1910770" cy="266380"/>
      </dsp:txXfrm>
    </dsp:sp>
    <dsp:sp modelId="{9788F8E1-BD5D-4C7E-BB55-007633E0E1C2}">
      <dsp:nvSpPr>
        <dsp:cNvPr id="0" name=""/>
        <dsp:cNvSpPr/>
      </dsp:nvSpPr>
      <dsp:spPr>
        <a:xfrm>
          <a:off x="0" y="2085008"/>
          <a:ext cx="6494876" cy="740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75" tIns="208280" rIns="50407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 correctness and </a:t>
          </a:r>
          <a:r>
            <a:rPr lang="en-GB" sz="1400" kern="1200" noProof="0" dirty="0" smtClean="0"/>
            <a:t>standardisation</a:t>
          </a:r>
          <a:endParaRPr lang="en-GB" sz="1400" kern="1200" noProof="0" dirty="0"/>
        </a:p>
        <a:p>
          <a:pPr marL="114300" lvl="1" indent="-114300" algn="l" defTabSz="622300">
            <a:lnSpc>
              <a:spcPct val="90000"/>
            </a:lnSpc>
            <a:spcBef>
              <a:spcPct val="0"/>
            </a:spcBef>
            <a:spcAft>
              <a:spcPct val="15000"/>
            </a:spcAft>
            <a:buChar char="••"/>
          </a:pPr>
          <a:r>
            <a:rPr lang="en-US" sz="1400" kern="1200" noProof="0" dirty="0" smtClean="0"/>
            <a:t>Creating the stringent need to control</a:t>
          </a:r>
          <a:endParaRPr lang="en-GB" sz="1400" kern="1200" noProof="0" dirty="0"/>
        </a:p>
      </dsp:txBody>
      <dsp:txXfrm>
        <a:off x="0" y="2085008"/>
        <a:ext cx="6494876" cy="740250"/>
      </dsp:txXfrm>
    </dsp:sp>
    <dsp:sp modelId="{14AFBF87-754B-4B53-AE6A-64DFCFE1907D}">
      <dsp:nvSpPr>
        <dsp:cNvPr id="0" name=""/>
        <dsp:cNvSpPr/>
      </dsp:nvSpPr>
      <dsp:spPr>
        <a:xfrm>
          <a:off x="324743" y="1937408"/>
          <a:ext cx="1939590" cy="29520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44" tIns="0" rIns="171844" bIns="0" numCol="1" spcCol="1270" anchor="ctr" anchorCtr="0">
          <a:noAutofit/>
        </a:bodyPr>
        <a:lstStyle/>
        <a:p>
          <a:pPr lvl="0" algn="l" defTabSz="622300">
            <a:lnSpc>
              <a:spcPct val="90000"/>
            </a:lnSpc>
            <a:spcBef>
              <a:spcPct val="0"/>
            </a:spcBef>
            <a:spcAft>
              <a:spcPct val="35000"/>
            </a:spcAft>
          </a:pPr>
          <a:r>
            <a:rPr lang="en-US" sz="1400" kern="1200" dirty="0" smtClean="0"/>
            <a:t>Metadata</a:t>
          </a:r>
          <a:endParaRPr lang="en-GB" sz="1400" kern="1200" dirty="0"/>
        </a:p>
      </dsp:txBody>
      <dsp:txXfrm>
        <a:off x="339153" y="1951818"/>
        <a:ext cx="1910770" cy="266380"/>
      </dsp:txXfrm>
    </dsp:sp>
    <dsp:sp modelId="{19DB28CD-F05B-4901-85FE-65F48DF42D75}">
      <dsp:nvSpPr>
        <dsp:cNvPr id="0" name=""/>
        <dsp:cNvSpPr/>
      </dsp:nvSpPr>
      <dsp:spPr>
        <a:xfrm>
          <a:off x="0" y="3026858"/>
          <a:ext cx="6494876" cy="740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75" tIns="208280" rIns="50407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 discovering and accessing the data</a:t>
          </a:r>
          <a:endParaRPr lang="en-GB" sz="1400" kern="1200" dirty="0"/>
        </a:p>
        <a:p>
          <a:pPr marL="114300" lvl="1" indent="-114300" algn="l" defTabSz="622300">
            <a:lnSpc>
              <a:spcPct val="90000"/>
            </a:lnSpc>
            <a:spcBef>
              <a:spcPct val="0"/>
            </a:spcBef>
            <a:spcAft>
              <a:spcPct val="15000"/>
            </a:spcAft>
            <a:buChar char="••"/>
          </a:pPr>
          <a:r>
            <a:rPr lang="en-US" sz="1400" kern="1200" dirty="0" smtClean="0"/>
            <a:t>Creating available yet unused datasets</a:t>
          </a:r>
          <a:endParaRPr lang="en-GB" sz="1400" kern="1200" dirty="0"/>
        </a:p>
      </dsp:txBody>
      <dsp:txXfrm>
        <a:off x="0" y="3026858"/>
        <a:ext cx="6494876" cy="740250"/>
      </dsp:txXfrm>
    </dsp:sp>
    <dsp:sp modelId="{CD34F393-3E6B-43B6-B7E5-155F605F7A77}">
      <dsp:nvSpPr>
        <dsp:cNvPr id="0" name=""/>
        <dsp:cNvSpPr/>
      </dsp:nvSpPr>
      <dsp:spPr>
        <a:xfrm>
          <a:off x="324743" y="2879258"/>
          <a:ext cx="1939590" cy="295200"/>
        </a:xfrm>
        <a:prstGeom prst="roundRect">
          <a:avLst/>
        </a:prstGeom>
        <a:solidFill>
          <a:srgbClr val="F9A01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44" tIns="0" rIns="171844" bIns="0" numCol="1" spcCol="1270" anchor="ctr" anchorCtr="0">
          <a:noAutofit/>
        </a:bodyPr>
        <a:lstStyle/>
        <a:p>
          <a:pPr lvl="0" algn="l" defTabSz="622300">
            <a:lnSpc>
              <a:spcPct val="90000"/>
            </a:lnSpc>
            <a:spcBef>
              <a:spcPct val="0"/>
            </a:spcBef>
            <a:spcAft>
              <a:spcPct val="35000"/>
            </a:spcAft>
          </a:pPr>
          <a:r>
            <a:rPr lang="en-US" sz="1400" kern="1200" dirty="0" smtClean="0"/>
            <a:t>Availability</a:t>
          </a:r>
          <a:endParaRPr lang="en-GB" sz="1400" kern="1200" dirty="0"/>
        </a:p>
      </dsp:txBody>
      <dsp:txXfrm>
        <a:off x="339153" y="2893668"/>
        <a:ext cx="1910770" cy="266380"/>
      </dsp:txXfrm>
    </dsp:sp>
    <dsp:sp modelId="{F370ED8D-CA8C-49D6-93A7-DBDC69D8670E}">
      <dsp:nvSpPr>
        <dsp:cNvPr id="0" name=""/>
        <dsp:cNvSpPr/>
      </dsp:nvSpPr>
      <dsp:spPr>
        <a:xfrm>
          <a:off x="0" y="3968708"/>
          <a:ext cx="6494876" cy="740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075" tIns="208280" rIns="50407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smtClean="0"/>
            <a:t>On the specific needs of re-users, and on the availability of Open Data</a:t>
          </a:r>
          <a:endParaRPr lang="en-GB" sz="1400" kern="1200" dirty="0"/>
        </a:p>
        <a:p>
          <a:pPr marL="114300" lvl="1" indent="-114300" algn="l" defTabSz="622300">
            <a:lnSpc>
              <a:spcPct val="90000"/>
            </a:lnSpc>
            <a:spcBef>
              <a:spcPct val="0"/>
            </a:spcBef>
            <a:spcAft>
              <a:spcPct val="15000"/>
            </a:spcAft>
            <a:buChar char="••"/>
          </a:pPr>
          <a:r>
            <a:rPr lang="en-US" sz="1400" kern="1200" dirty="0" smtClean="0"/>
            <a:t>Creating a mismatch between the re-users and providers</a:t>
          </a:r>
          <a:endParaRPr lang="en-GB" sz="1400" kern="1200" dirty="0"/>
        </a:p>
      </dsp:txBody>
      <dsp:txXfrm>
        <a:off x="0" y="3968708"/>
        <a:ext cx="6494876" cy="740250"/>
      </dsp:txXfrm>
    </dsp:sp>
    <dsp:sp modelId="{C547F415-5C24-469E-97F2-C8F5F91DED48}">
      <dsp:nvSpPr>
        <dsp:cNvPr id="0" name=""/>
        <dsp:cNvSpPr/>
      </dsp:nvSpPr>
      <dsp:spPr>
        <a:xfrm flipH="1">
          <a:off x="324743" y="3821108"/>
          <a:ext cx="1927179" cy="295200"/>
        </a:xfrm>
        <a:prstGeom prst="roundRect">
          <a:avLst/>
        </a:prstGeom>
        <a:solidFill>
          <a:srgbClr val="FF5C1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844" tIns="0" rIns="171844" bIns="0" numCol="1" spcCol="1270" anchor="ctr" anchorCtr="0">
          <a:noAutofit/>
        </a:bodyPr>
        <a:lstStyle/>
        <a:p>
          <a:pPr lvl="0" algn="l" defTabSz="622300">
            <a:lnSpc>
              <a:spcPct val="90000"/>
            </a:lnSpc>
            <a:spcBef>
              <a:spcPct val="0"/>
            </a:spcBef>
            <a:spcAft>
              <a:spcPct val="35000"/>
            </a:spcAft>
          </a:pPr>
          <a:r>
            <a:rPr lang="en-GB" sz="1400" kern="1200" dirty="0" smtClean="0"/>
            <a:t>Awareness</a:t>
          </a:r>
          <a:endParaRPr lang="en-GB" sz="1400" kern="1200" dirty="0"/>
        </a:p>
      </dsp:txBody>
      <dsp:txXfrm>
        <a:off x="339153" y="3835518"/>
        <a:ext cx="1898359"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838" cy="49371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776663" y="0"/>
            <a:ext cx="2890837" cy="49371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46210D1E-6C74-4DB4-8CAC-CA20EB0DF282}" type="datetimeFigureOut">
              <a:rPr lang="en-US"/>
              <a:pPr>
                <a:defRPr/>
              </a:pPr>
              <a:t>5/29/2017</a:t>
            </a:fld>
            <a:endParaRPr lang="en-US" dirty="0"/>
          </a:p>
        </p:txBody>
      </p:sp>
      <p:sp>
        <p:nvSpPr>
          <p:cNvPr id="4" name="Footer Placeholder 3"/>
          <p:cNvSpPr>
            <a:spLocks noGrp="1"/>
          </p:cNvSpPr>
          <p:nvPr>
            <p:ph type="ftr" sz="quarter" idx="2"/>
          </p:nvPr>
        </p:nvSpPr>
        <p:spPr>
          <a:xfrm>
            <a:off x="0" y="9377363"/>
            <a:ext cx="2890838" cy="4937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r>
              <a:rPr lang="en-US"/>
              <a:t>Blank.potx</a:t>
            </a:r>
          </a:p>
        </p:txBody>
      </p:sp>
      <p:sp>
        <p:nvSpPr>
          <p:cNvPr id="5" name="Slide Number Placeholder 4"/>
          <p:cNvSpPr>
            <a:spLocks noGrp="1"/>
          </p:cNvSpPr>
          <p:nvPr>
            <p:ph type="sldNum" sz="quarter" idx="3"/>
          </p:nvPr>
        </p:nvSpPr>
        <p:spPr>
          <a:xfrm>
            <a:off x="3776663" y="9377363"/>
            <a:ext cx="2890837" cy="493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834D6984-9629-4C22-8B47-F3CE7EAA755A}" type="slidenum">
              <a:rPr lang="en-US" altLang="en-US"/>
              <a:pPr/>
              <a:t>‹#›</a:t>
            </a:fld>
            <a:endParaRPr lang="en-US" altLang="en-US"/>
          </a:p>
        </p:txBody>
      </p:sp>
    </p:spTree>
    <p:extLst>
      <p:ext uri="{BB962C8B-B14F-4D97-AF65-F5344CB8AC3E}">
        <p14:creationId xmlns:p14="http://schemas.microsoft.com/office/powerpoint/2010/main" val="1267611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838" cy="493713"/>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776663" y="0"/>
            <a:ext cx="2890837" cy="493713"/>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00EF123-13FE-4247-BE2D-95B3200D75E8}" type="datetimeFigureOut">
              <a:rPr lang="en-GB"/>
              <a:pPr>
                <a:defRPr/>
              </a:pPr>
              <a:t>29/05/2017</a:t>
            </a:fld>
            <a:endParaRPr lang="en-GB" dirty="0"/>
          </a:p>
        </p:txBody>
      </p:sp>
      <p:sp>
        <p:nvSpPr>
          <p:cNvPr id="4" name="Slide Image Placeholder 3"/>
          <p:cNvSpPr>
            <a:spLocks noGrp="1" noRot="1" noChangeAspect="1"/>
          </p:cNvSpPr>
          <p:nvPr>
            <p:ph type="sldImg" idx="2"/>
          </p:nvPr>
        </p:nvSpPr>
        <p:spPr>
          <a:xfrm>
            <a:off x="660400" y="739775"/>
            <a:ext cx="5348288" cy="3703638"/>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66750" y="4689475"/>
            <a:ext cx="5335588" cy="444341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0" y="9377363"/>
            <a:ext cx="2890838" cy="4937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776663" y="9377363"/>
            <a:ext cx="2890837" cy="493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86D8D1F6-1283-41D1-AD85-2F5BC88F8B4F}" type="slidenum">
              <a:rPr lang="en-GB" altLang="en-US"/>
              <a:pPr/>
              <a:t>‹#›</a:t>
            </a:fld>
            <a:endParaRPr lang="en-GB" altLang="en-US"/>
          </a:p>
        </p:txBody>
      </p:sp>
    </p:spTree>
    <p:extLst>
      <p:ext uri="{BB962C8B-B14F-4D97-AF65-F5344CB8AC3E}">
        <p14:creationId xmlns:p14="http://schemas.microsoft.com/office/powerpoint/2010/main" val="2165192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smtClean="0">
                <a:solidFill>
                  <a:srgbClr val="0070C0"/>
                </a:solidFill>
              </a:rPr>
              <a:t>The emergence of Data Brokers</a:t>
            </a:r>
          </a:p>
          <a:p>
            <a:pPr lvl="0"/>
            <a:r>
              <a:rPr lang="en-US" sz="1400" b="1" dirty="0" smtClean="0">
                <a:solidFill>
                  <a:srgbClr val="0070C0"/>
                </a:solidFill>
              </a:rPr>
              <a:t> </a:t>
            </a:r>
          </a:p>
          <a:p>
            <a:pPr marL="182563" lvl="0" indent="-182563">
              <a:lnSpc>
                <a:spcPct val="90000"/>
              </a:lnSpc>
              <a:spcBef>
                <a:spcPts val="0"/>
              </a:spcBef>
              <a:spcAft>
                <a:spcPts val="400"/>
              </a:spcAft>
              <a:buClr>
                <a:srgbClr val="0070C0"/>
              </a:buClr>
              <a:buSzPct val="100000"/>
              <a:buBlip>
                <a:blip r:embed="rId3"/>
              </a:buBlip>
            </a:pPr>
            <a:r>
              <a:rPr lang="en-US" sz="1200" dirty="0" smtClean="0">
                <a:solidFill>
                  <a:srgbClr val="0070C0"/>
                </a:solidFill>
              </a:rPr>
              <a:t>To become useful, data needs to be </a:t>
            </a:r>
            <a:r>
              <a:rPr lang="en-US" sz="1200" b="1" dirty="0" smtClean="0">
                <a:solidFill>
                  <a:srgbClr val="0070C0"/>
                </a:solidFill>
              </a:rPr>
              <a:t>collected</a:t>
            </a:r>
            <a:r>
              <a:rPr lang="en-US" sz="1200" dirty="0" smtClean="0">
                <a:solidFill>
                  <a:srgbClr val="0070C0"/>
                </a:solidFill>
              </a:rPr>
              <a:t> and </a:t>
            </a:r>
            <a:r>
              <a:rPr lang="en-US" sz="1200" b="1" dirty="0" smtClean="0">
                <a:solidFill>
                  <a:srgbClr val="0070C0"/>
                </a:solidFill>
              </a:rPr>
              <a:t>cleaned</a:t>
            </a:r>
          </a:p>
          <a:p>
            <a:pPr marL="182563" lvl="0" indent="-182563">
              <a:lnSpc>
                <a:spcPct val="90000"/>
              </a:lnSpc>
              <a:spcBef>
                <a:spcPts val="0"/>
              </a:spcBef>
              <a:spcAft>
                <a:spcPts val="400"/>
              </a:spcAft>
              <a:buClr>
                <a:srgbClr val="0070C0"/>
              </a:buClr>
              <a:buSzPct val="100000"/>
              <a:buBlip>
                <a:blip r:embed="rId3"/>
              </a:buBlip>
            </a:pPr>
            <a:r>
              <a:rPr lang="en-US" sz="1200" dirty="0" smtClean="0">
                <a:solidFill>
                  <a:srgbClr val="0070C0"/>
                </a:solidFill>
              </a:rPr>
              <a:t>Most companies are working on the </a:t>
            </a:r>
            <a:r>
              <a:rPr lang="en-US" sz="1200" b="1" dirty="0" smtClean="0">
                <a:solidFill>
                  <a:srgbClr val="0070C0"/>
                </a:solidFill>
              </a:rPr>
              <a:t>collection and aggregation of Open Data</a:t>
            </a:r>
          </a:p>
          <a:p>
            <a:pPr marL="182563" lvl="0" indent="-182563">
              <a:lnSpc>
                <a:spcPct val="90000"/>
              </a:lnSpc>
              <a:spcBef>
                <a:spcPts val="0"/>
              </a:spcBef>
              <a:spcAft>
                <a:spcPts val="400"/>
              </a:spcAft>
              <a:buClr>
                <a:srgbClr val="0070C0"/>
              </a:buClr>
              <a:buSzPct val="100000"/>
              <a:buBlip>
                <a:blip r:embed="rId3"/>
              </a:buBlip>
            </a:pPr>
            <a:r>
              <a:rPr lang="en-US" sz="1200" dirty="0" smtClean="0">
                <a:solidFill>
                  <a:srgbClr val="0070C0"/>
                </a:solidFill>
              </a:rPr>
              <a:t>Creating a new position as </a:t>
            </a:r>
            <a:r>
              <a:rPr lang="en-US" sz="1200" b="1" dirty="0" smtClean="0">
                <a:solidFill>
                  <a:srgbClr val="0070C0"/>
                </a:solidFill>
              </a:rPr>
              <a:t>data broker</a:t>
            </a:r>
            <a:endParaRPr lang="en-GB" sz="1200" b="1" smtClean="0">
              <a:solidFill>
                <a:srgbClr val="FFFFFF"/>
              </a:solidFill>
            </a:endParaRPr>
          </a:p>
          <a:p>
            <a:endParaRPr lang="fr-FR"/>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4</a:t>
            </a:fld>
            <a:endParaRPr lang="en-GB" dirty="0"/>
          </a:p>
        </p:txBody>
      </p:sp>
    </p:spTree>
    <p:extLst>
      <p:ext uri="{BB962C8B-B14F-4D97-AF65-F5344CB8AC3E}">
        <p14:creationId xmlns:p14="http://schemas.microsoft.com/office/powerpoint/2010/main" val="48130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86D8D1F6-1283-41D1-AD85-2F5BC88F8B4F}" type="slidenum">
              <a:rPr lang="en-GB" altLang="en-US" smtClean="0"/>
              <a:pPr/>
              <a:t>8</a:t>
            </a:fld>
            <a:endParaRPr lang="en-GB" altLang="en-US"/>
          </a:p>
        </p:txBody>
      </p:sp>
    </p:spTree>
    <p:extLst>
      <p:ext uri="{BB962C8B-B14F-4D97-AF65-F5344CB8AC3E}">
        <p14:creationId xmlns:p14="http://schemas.microsoft.com/office/powerpoint/2010/main" val="164581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 </a:t>
            </a:r>
            <a:r>
              <a:rPr lang="en-US" altLang="en-US" b="1" smtClean="0"/>
              <a:t>low quality of Open Data </a:t>
            </a:r>
            <a:r>
              <a:rPr lang="en-US" altLang="en-US" smtClean="0"/>
              <a:t>was perceived both in the data itself as well as in the accompanying metadata. In both cases, respondents recurrently mentioned examples of Open Data they found in which either the indicators used within the set or the metadata describing the set did not correctly represent the data. </a:t>
            </a:r>
          </a:p>
          <a:p>
            <a:r>
              <a:rPr lang="en-US" altLang="en-US" b="1" smtClean="0"/>
              <a:t>Heterogeneity - a lack of standardisation </a:t>
            </a:r>
            <a:r>
              <a:rPr lang="en-US" altLang="en-US" smtClean="0"/>
              <a:t>of the data, for instance in format, variety in platforms to access data or low consistency over time - restricts the opportunity for users to develop permanent solutions to overcome these types of barriers. </a:t>
            </a:r>
          </a:p>
          <a:p>
            <a:r>
              <a:rPr lang="en-US" altLang="en-US" smtClean="0"/>
              <a:t>Another frequently mentioned barrier is a </a:t>
            </a:r>
            <a:r>
              <a:rPr lang="en-US" altLang="en-US" b="1" smtClean="0"/>
              <a:t>poor discoverability </a:t>
            </a:r>
            <a:r>
              <a:rPr lang="en-US" altLang="en-US" smtClean="0"/>
              <a:t>of the exact type of Open Data users are looking for, a barrier which is related to the aforementioned low levels of quality in the descriptions of the sets and plurality of platforms </a:t>
            </a:r>
          </a:p>
          <a:p>
            <a:r>
              <a:rPr lang="en-US" altLang="en-US" smtClean="0"/>
              <a:t>Incorrect metadata – often not clear where the dataset is about, if metadata is available at all. Or not clear how often the dataset is updated, which is a problem when re-users need to rely on periodically updated data. </a:t>
            </a:r>
            <a:endParaRPr lang="nl-NL" altLang="en-US"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B429DFA-D0E8-481F-8B85-B9F136AAC02D}" type="slidenum">
              <a:rPr lang="en-GB" altLang="en-US">
                <a:latin typeface="Calibri" panose="020F0502020204030204" pitchFamily="34" charset="0"/>
              </a:rPr>
              <a:pPr/>
              <a:t>9</a:t>
            </a:fld>
            <a:endParaRPr lang="en-GB" altLang="en-US">
              <a:latin typeface="Calibri" panose="020F0502020204030204" pitchFamily="34" charset="0"/>
            </a:endParaRPr>
          </a:p>
        </p:txBody>
      </p:sp>
    </p:spTree>
    <p:extLst>
      <p:ext uri="{BB962C8B-B14F-4D97-AF65-F5344CB8AC3E}">
        <p14:creationId xmlns:p14="http://schemas.microsoft.com/office/powerpoint/2010/main" val="92730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financial barrier is the most important barrier, mentioned by 71% of the countries. This barrier refers to the funding needed to deploy Open Data activities such as managing an Open Data Portal. </a:t>
            </a:r>
            <a:endParaRPr lang="nl-NL" dirty="0"/>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10</a:t>
            </a:fld>
            <a:endParaRPr lang="en-GB" dirty="0"/>
          </a:p>
        </p:txBody>
      </p:sp>
    </p:spTree>
    <p:extLst>
      <p:ext uri="{BB962C8B-B14F-4D97-AF65-F5344CB8AC3E}">
        <p14:creationId xmlns:p14="http://schemas.microsoft.com/office/powerpoint/2010/main" val="398171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13</a:t>
            </a:fld>
            <a:endParaRPr lang="en-GB" dirty="0"/>
          </a:p>
        </p:txBody>
      </p:sp>
    </p:spTree>
    <p:extLst>
      <p:ext uri="{BB962C8B-B14F-4D97-AF65-F5344CB8AC3E}">
        <p14:creationId xmlns:p14="http://schemas.microsoft.com/office/powerpoint/2010/main" val="26006476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png"/><Relationship Id="rId3" Type="http://schemas.openxmlformats.org/officeDocument/2006/relationships/slideMaster" Target="../slideMasters/slideMaster1.xml"/><Relationship Id="rId7" Type="http://schemas.openxmlformats.org/officeDocument/2006/relationships/image" Target="../media/image6.jpeg"/><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oleObject" Target="../embeddings/oleObject2.bin"/><Relationship Id="rId10"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9.png"/><Relationship Id="rId1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jpeg"/><Relationship Id="rId12" Type="http://schemas.openxmlformats.org/officeDocument/2006/relationships/image" Target="../media/image18.wmf"/><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0.png"/><Relationship Id="rId7" Type="http://schemas.openxmlformats.org/officeDocument/2006/relationships/image" Target="../media/image5.jpeg"/><Relationship Id="rId12"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emf"/><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3.png"/><Relationship Id="rId12" Type="http://schemas.openxmlformats.org/officeDocument/2006/relationships/image" Target="../media/image8.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emf"/><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6.jpeg"/><Relationship Id="rId4" Type="http://schemas.openxmlformats.org/officeDocument/2006/relationships/oleObject" Target="../embeddings/oleObject3.bin"/><Relationship Id="rId9" Type="http://schemas.openxmlformats.org/officeDocument/2006/relationships/image" Target="../media/image5.jpeg"/><Relationship Id="rId1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3.png"/><Relationship Id="rId12" Type="http://schemas.openxmlformats.org/officeDocument/2006/relationships/image" Target="../media/image8.jpeg"/><Relationship Id="rId2" Type="http://schemas.openxmlformats.org/officeDocument/2006/relationships/tags" Target="../tags/tag5.xml"/><Relationship Id="rId16" Type="http://schemas.openxmlformats.org/officeDocument/2006/relationships/image" Target="../media/image11.jpeg"/><Relationship Id="rId1" Type="http://schemas.openxmlformats.org/officeDocument/2006/relationships/vmlDrawing" Target="../drawings/vmlDrawing4.vml"/><Relationship Id="rId6" Type="http://schemas.openxmlformats.org/officeDocument/2006/relationships/image" Target="../media/image2.emf"/><Relationship Id="rId11" Type="http://schemas.openxmlformats.org/officeDocument/2006/relationships/image" Target="../media/image7.png"/><Relationship Id="rId5" Type="http://schemas.openxmlformats.org/officeDocument/2006/relationships/image" Target="../media/image1.emf"/><Relationship Id="rId15" Type="http://schemas.openxmlformats.org/officeDocument/2006/relationships/image" Target="../media/image16.png"/><Relationship Id="rId10" Type="http://schemas.openxmlformats.org/officeDocument/2006/relationships/image" Target="../media/image6.jpeg"/><Relationship Id="rId4" Type="http://schemas.openxmlformats.org/officeDocument/2006/relationships/oleObject" Target="../embeddings/oleObject4.bin"/><Relationship Id="rId9" Type="http://schemas.openxmlformats.org/officeDocument/2006/relationships/image" Target="../media/image5.jpeg"/><Relationship Id="rId1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3.png"/><Relationship Id="rId12" Type="http://schemas.openxmlformats.org/officeDocument/2006/relationships/image" Target="../media/image8.jpe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emf"/><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6.jpeg"/><Relationship Id="rId4" Type="http://schemas.openxmlformats.org/officeDocument/2006/relationships/oleObject" Target="../embeddings/oleObject5.bin"/><Relationship Id="rId9" Type="http://schemas.openxmlformats.org/officeDocument/2006/relationships/image" Target="../media/image5.jpeg"/><Relationship Id="rId1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jpeg"/><Relationship Id="rId12" Type="http://schemas.openxmlformats.org/officeDocument/2006/relationships/image" Target="../media/image18.wmf"/><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4.png"/><Relationship Id="rId3" Type="http://schemas.openxmlformats.org/officeDocument/2006/relationships/tags" Target="../tags/tag10.xml"/><Relationship Id="rId7" Type="http://schemas.openxmlformats.org/officeDocument/2006/relationships/image" Target="../media/image5.jpeg"/><Relationship Id="rId12" Type="http://schemas.openxmlformats.org/officeDocument/2006/relationships/image" Target="../media/image14.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13.png"/><Relationship Id="rId5" Type="http://schemas.openxmlformats.org/officeDocument/2006/relationships/image" Target="../media/image12.jpeg"/><Relationship Id="rId1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slideMaster" Target="../slideMasters/slideMaster2.xml"/><Relationship Id="rId9" Type="http://schemas.openxmlformats.org/officeDocument/2006/relationships/image" Target="../media/image7.png"/><Relationship Id="rId1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0.png"/><Relationship Id="rId7" Type="http://schemas.openxmlformats.org/officeDocument/2006/relationships/image" Target="../media/image5.jpeg"/><Relationship Id="rId12"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emf"/><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4" name="Picture 24"/>
          <p:cNvPicPr>
            <a:picLocks noChangeAspect="1"/>
          </p:cNvPicPr>
          <p:nvPr userDrawn="1"/>
        </p:nvPicPr>
        <p:blipFill>
          <a:blip r:embed="rId4">
            <a:extLst>
              <a:ext uri="{28A0092B-C50C-407E-A947-70E740481C1C}">
                <a14:useLocalDpi xmlns:a14="http://schemas.microsoft.com/office/drawing/2010/main" val="0"/>
              </a:ext>
            </a:extLst>
          </a:blip>
          <a:srcRect b="5228"/>
          <a:stretch>
            <a:fillRect/>
          </a:stretch>
        </p:blipFill>
        <p:spPr bwMode="auto">
          <a:xfrm>
            <a:off x="0" y="331788"/>
            <a:ext cx="9931400" cy="652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AutoShape 97"/>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43" name="think-cell Slide" r:id="rId5" imgW="0" imgH="0" progId="TCLayout.ActiveDocument.1">
                  <p:embed/>
                </p:oleObj>
              </mc:Choice>
              <mc:Fallback>
                <p:oleObj name="think-cell Slide" r:id="rId5"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7"/>
          <p:cNvSpPr/>
          <p:nvPr userDrawn="1"/>
        </p:nvSpPr>
        <p:spPr bwMode="auto">
          <a:xfrm>
            <a:off x="-15875" y="20638"/>
            <a:ext cx="9947275" cy="328453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63461 w 12124541"/>
              <a:gd name="connsiteY0" fmla="*/ 2791 h 2958168"/>
              <a:gd name="connsiteX1" fmla="*/ 12123785 w 12124541"/>
              <a:gd name="connsiteY1" fmla="*/ 0 h 2958168"/>
              <a:gd name="connsiteX2" fmla="*/ 12123287 w 12124541"/>
              <a:gd name="connsiteY2" fmla="*/ 1476338 h 2958168"/>
              <a:gd name="connsiteX3" fmla="*/ 10850724 w 12124541"/>
              <a:gd name="connsiteY3" fmla="*/ 2153103 h 2958168"/>
              <a:gd name="connsiteX4" fmla="*/ 3879688 w 12124541"/>
              <a:gd name="connsiteY4" fmla="*/ 2159512 h 2958168"/>
              <a:gd name="connsiteX5" fmla="*/ 2743019 w 12124541"/>
              <a:gd name="connsiteY5" fmla="*/ 2958168 h 2958168"/>
              <a:gd name="connsiteX6" fmla="*/ 1563461 w 12124541"/>
              <a:gd name="connsiteY6" fmla="*/ 2791 h 2958168"/>
              <a:gd name="connsiteX0" fmla="*/ 1563461 w 11102298"/>
              <a:gd name="connsiteY0" fmla="*/ 0 h 2958168"/>
              <a:gd name="connsiteX1" fmla="*/ 11101542 w 11102298"/>
              <a:gd name="connsiteY1" fmla="*/ 0 h 2958168"/>
              <a:gd name="connsiteX2" fmla="*/ 11101044 w 11102298"/>
              <a:gd name="connsiteY2" fmla="*/ 1476338 h 2958168"/>
              <a:gd name="connsiteX3" fmla="*/ 9828481 w 11102298"/>
              <a:gd name="connsiteY3" fmla="*/ 2153103 h 2958168"/>
              <a:gd name="connsiteX4" fmla="*/ 2857445 w 11102298"/>
              <a:gd name="connsiteY4" fmla="*/ 2159512 h 2958168"/>
              <a:gd name="connsiteX5" fmla="*/ 1720776 w 11102298"/>
              <a:gd name="connsiteY5" fmla="*/ 2958168 h 2958168"/>
              <a:gd name="connsiteX6" fmla="*/ 1563461 w 11102298"/>
              <a:gd name="connsiteY6" fmla="*/ 0 h 2958168"/>
              <a:gd name="connsiteX0" fmla="*/ 228723 w 9767560"/>
              <a:gd name="connsiteY0" fmla="*/ 0 h 2958168"/>
              <a:gd name="connsiteX1" fmla="*/ 9766804 w 9767560"/>
              <a:gd name="connsiteY1" fmla="*/ 0 h 2958168"/>
              <a:gd name="connsiteX2" fmla="*/ 9766306 w 9767560"/>
              <a:gd name="connsiteY2" fmla="*/ 1476338 h 2958168"/>
              <a:gd name="connsiteX3" fmla="*/ 8493743 w 9767560"/>
              <a:gd name="connsiteY3" fmla="*/ 2153103 h 2958168"/>
              <a:gd name="connsiteX4" fmla="*/ 1522707 w 9767560"/>
              <a:gd name="connsiteY4" fmla="*/ 2159512 h 2958168"/>
              <a:gd name="connsiteX5" fmla="*/ 386038 w 9767560"/>
              <a:gd name="connsiteY5" fmla="*/ 2958168 h 2958168"/>
              <a:gd name="connsiteX6" fmla="*/ 228723 w 9767560"/>
              <a:gd name="connsiteY6" fmla="*/ 0 h 2958168"/>
              <a:gd name="connsiteX0" fmla="*/ 0 w 9538837"/>
              <a:gd name="connsiteY0" fmla="*/ 0 h 2958168"/>
              <a:gd name="connsiteX1" fmla="*/ 9538081 w 9538837"/>
              <a:gd name="connsiteY1" fmla="*/ 0 h 2958168"/>
              <a:gd name="connsiteX2" fmla="*/ 9537583 w 9538837"/>
              <a:gd name="connsiteY2" fmla="*/ 1476338 h 2958168"/>
              <a:gd name="connsiteX3" fmla="*/ 8265020 w 9538837"/>
              <a:gd name="connsiteY3" fmla="*/ 2153103 h 2958168"/>
              <a:gd name="connsiteX4" fmla="*/ 1293984 w 9538837"/>
              <a:gd name="connsiteY4" fmla="*/ 2159512 h 2958168"/>
              <a:gd name="connsiteX5" fmla="*/ 157315 w 9538837"/>
              <a:gd name="connsiteY5" fmla="*/ 2958168 h 2958168"/>
              <a:gd name="connsiteX6" fmla="*/ 0 w 9538837"/>
              <a:gd name="connsiteY6" fmla="*/ 0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 name="connsiteX0" fmla="*/ 150434 w 9387493"/>
              <a:gd name="connsiteY0" fmla="*/ 121627 h 2958168"/>
              <a:gd name="connsiteX1" fmla="*/ 9386737 w 9387493"/>
              <a:gd name="connsiteY1" fmla="*/ 0 h 2958168"/>
              <a:gd name="connsiteX2" fmla="*/ 9386239 w 9387493"/>
              <a:gd name="connsiteY2" fmla="*/ 1476338 h 2958168"/>
              <a:gd name="connsiteX3" fmla="*/ 8113676 w 9387493"/>
              <a:gd name="connsiteY3" fmla="*/ 2153103 h 2958168"/>
              <a:gd name="connsiteX4" fmla="*/ 1142640 w 9387493"/>
              <a:gd name="connsiteY4" fmla="*/ 2159512 h 2958168"/>
              <a:gd name="connsiteX5" fmla="*/ 5971 w 9387493"/>
              <a:gd name="connsiteY5" fmla="*/ 2958168 h 2958168"/>
              <a:gd name="connsiteX6" fmla="*/ 150434 w 9387493"/>
              <a:gd name="connsiteY6" fmla="*/ 121627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494" h="2958168">
                <a:moveTo>
                  <a:pt x="0" y="0"/>
                </a:moveTo>
                <a:lnTo>
                  <a:pt x="9386738" y="0"/>
                </a:lnTo>
                <a:cubicBezTo>
                  <a:pt x="9387251" y="67600"/>
                  <a:pt x="9387494" y="1432923"/>
                  <a:pt x="9386240" y="1476338"/>
                </a:cubicBezTo>
                <a:cubicBezTo>
                  <a:pt x="8908844" y="2148347"/>
                  <a:pt x="8530263" y="2158423"/>
                  <a:pt x="8113677" y="2153103"/>
                </a:cubicBezTo>
                <a:lnTo>
                  <a:pt x="1142641" y="2159512"/>
                </a:lnTo>
                <a:cubicBezTo>
                  <a:pt x="565427" y="2192654"/>
                  <a:pt x="197581" y="2495346"/>
                  <a:pt x="5972" y="2958168"/>
                </a:cubicBezTo>
                <a:cubicBezTo>
                  <a:pt x="1" y="2922215"/>
                  <a:pt x="8626" y="17545"/>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schemeClr val="bg1"/>
              </a:solidFill>
              <a:latin typeface="Arial"/>
              <a:cs typeface="Arial"/>
            </a:endParaRPr>
          </a:p>
        </p:txBody>
      </p:sp>
      <p:pic>
        <p:nvPicPr>
          <p:cNvPr id="7" name="Picture 26" descr="http://www.legal-online.be/websites/39/uploads/image/logo%20Time%20Lex(1).jpg"/>
          <p:cNvPicPr>
            <a:picLocks noChangeAspect="1" noChangeArrowheads="1"/>
          </p:cNvPicPr>
          <p:nvPr userDrawn="1"/>
        </p:nvPicPr>
        <p:blipFill>
          <a:blip r:embed="rId6">
            <a:extLst>
              <a:ext uri="{28A0092B-C50C-407E-A947-70E740481C1C}">
                <a14:useLocalDpi xmlns:a14="http://schemas.microsoft.com/office/drawing/2010/main" val="0"/>
              </a:ext>
            </a:extLst>
          </a:blip>
          <a:srcRect b="10550"/>
          <a:stretch>
            <a:fillRect/>
          </a:stretch>
        </p:blipFill>
        <p:spPr bwMode="auto">
          <a:xfrm>
            <a:off x="4484688" y="6511925"/>
            <a:ext cx="3270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www.sogeti.de/fileadmin/user_upload/Sogeti_cmyk.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119688" y="6556375"/>
            <a:ext cx="92075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upload.wikimedia.org/wikipedia/commons/thumb/a/a7/University_of_Southampton_Logo.svg/2000px-University_of_Southampton_Logo.svg.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346825" y="656272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http://se-mashup.fokus.fraunhofer.de:8080/feature-event-clean/samples/ad-insertion/images/fokus.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710613" y="648811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D:\Pallavi\PSN\shutterstock\Transparent CC-Logo.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88950" y="6577013"/>
            <a:ext cx="162877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http://summit.theodi.org/wp-content/uploads/2014/05/Slice-12.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424113" y="6548438"/>
            <a:ext cx="7239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http://www.intrasoft-intl.dk/images/logo.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3454400" y="6546850"/>
            <a:ext cx="7239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http://inspire.ec.europa.eu/events/conferences/inspire_2014/images/contera.png"/>
          <p:cNvPicPr>
            <a:picLocks noChangeAspect="1" noChangeArrowheads="1"/>
          </p:cNvPicPr>
          <p:nvPr userDrawn="1"/>
        </p:nvPicPr>
        <p:blipFill>
          <a:blip r:embed="rId13">
            <a:extLst>
              <a:ext uri="{28A0092B-C50C-407E-A947-70E740481C1C}">
                <a14:useLocalDpi xmlns:a14="http://schemas.microsoft.com/office/drawing/2010/main" val="0"/>
              </a:ext>
            </a:extLst>
          </a:blip>
          <a:srcRect t="11559" b="54092"/>
          <a:stretch>
            <a:fillRect/>
          </a:stretch>
        </p:blipFill>
        <p:spPr bwMode="auto">
          <a:xfrm>
            <a:off x="7519988" y="6551613"/>
            <a:ext cx="8826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6"/>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321425" y="100013"/>
            <a:ext cx="3554413"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286594" y="476590"/>
            <a:ext cx="4857684" cy="938900"/>
          </a:xfrm>
        </p:spPr>
        <p:txBody>
          <a:bodyPr>
            <a:noAutofit/>
          </a:bodyPr>
          <a:lstStyle>
            <a:lvl1pPr algn="l">
              <a:defRPr sz="3200" b="0">
                <a:solidFill>
                  <a:srgbClr val="0C71B6"/>
                </a:solidFill>
                <a:latin typeface="Calibri" pitchFamily="34" charset="0"/>
                <a:cs typeface="Calibri"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a:xfrm>
            <a:off x="1286597" y="1625440"/>
            <a:ext cx="4857685" cy="288032"/>
          </a:xfrm>
        </p:spPr>
        <p:txBody>
          <a:bodyPr>
            <a:noAutofit/>
          </a:bodyPr>
          <a:lstStyle>
            <a:lvl1pPr marL="0" indent="0" algn="l">
              <a:buNone/>
              <a:defRPr sz="1800">
                <a:solidFill>
                  <a:srgbClr val="F26829"/>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2252601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page with sub heading">
    <p:spTree>
      <p:nvGrpSpPr>
        <p:cNvPr id="1" name=""/>
        <p:cNvGrpSpPr/>
        <p:nvPr/>
      </p:nvGrpSpPr>
      <p:grpSpPr>
        <a:xfrm>
          <a:off x="0" y="0"/>
          <a:ext cx="0" cy="0"/>
          <a:chOff x="0" y="0"/>
          <a:chExt cx="0" cy="0"/>
        </a:xfrm>
      </p:grpSpPr>
      <p:pic>
        <p:nvPicPr>
          <p:cNvPr id="5" name="Picture 2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7525" y="3490913"/>
            <a:ext cx="12573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3873500" y="3213100"/>
            <a:ext cx="2016125" cy="1800225"/>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300"/>
              </a:spcAft>
              <a:defRPr/>
            </a:pPr>
            <a:endParaRPr lang="nl-NL" sz="1400" dirty="0">
              <a:solidFill>
                <a:srgbClr val="000000">
                  <a:lumMod val="85000"/>
                  <a:lumOff val="15000"/>
                </a:srgbClr>
              </a:solidFill>
            </a:endParaRPr>
          </a:p>
        </p:txBody>
      </p:sp>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2" name="Text Placeholder 11"/>
          <p:cNvSpPr>
            <a:spLocks noGrp="1"/>
          </p:cNvSpPr>
          <p:nvPr>
            <p:ph type="body" sz="quarter" idx="16"/>
          </p:nvPr>
        </p:nvSpPr>
        <p:spPr>
          <a:xfrm>
            <a:off x="350838" y="1792974"/>
            <a:ext cx="9210677" cy="4660214"/>
          </a:xfrm>
        </p:spPr>
        <p:txBody>
          <a:bodyPr/>
          <a:lstStyle>
            <a:lvl1pPr marL="342900" indent="-342900">
              <a:buFontTx/>
              <a:buBlip>
                <a:blip r:embed="rId3"/>
              </a:buBlip>
              <a:defRPr>
                <a:solidFill>
                  <a:srgbClr val="0C71B6"/>
                </a:solidFill>
              </a:defRPr>
            </a:lvl1pPr>
            <a:lvl2pPr>
              <a:buFontTx/>
              <a:buBlip>
                <a:blip r:embed="rId3"/>
              </a:buBlip>
              <a:defRPr>
                <a:solidFill>
                  <a:srgbClr val="0C71B6"/>
                </a:solidFill>
              </a:defRPr>
            </a:lvl2pPr>
            <a:lvl3pPr>
              <a:buFontTx/>
              <a:buBlip>
                <a:blip r:embed="rId3"/>
              </a:buBlip>
              <a:defRPr>
                <a:solidFill>
                  <a:srgbClr val="0C71B6"/>
                </a:solidFill>
              </a:defRPr>
            </a:lvl3pPr>
            <a:lvl4pPr>
              <a:buFontTx/>
              <a:buBlip>
                <a:blip r:embed="rId3"/>
              </a:buBlip>
              <a:defRPr>
                <a:solidFill>
                  <a:srgbClr val="0C71B6"/>
                </a:solidFill>
              </a:defRPr>
            </a:lvl4pPr>
            <a:lvl5pPr>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5" name="Text Placeholder 14"/>
          <p:cNvSpPr>
            <a:spLocks noGrp="1"/>
          </p:cNvSpPr>
          <p:nvPr>
            <p:ph type="body" sz="quarter" idx="19"/>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smtClean="0"/>
              <a:t>Click to edit Master text styles</a:t>
            </a:r>
          </a:p>
        </p:txBody>
      </p:sp>
      <p:sp>
        <p:nvSpPr>
          <p:cNvPr id="7" name="Date Placeholder 7"/>
          <p:cNvSpPr>
            <a:spLocks noGrp="1"/>
          </p:cNvSpPr>
          <p:nvPr>
            <p:ph type="dt" sz="half" idx="20"/>
          </p:nvPr>
        </p:nvSpPr>
        <p:spPr/>
        <p:txBody>
          <a:bodyPr/>
          <a:lstStyle>
            <a:lvl1pPr>
              <a:defRPr sz="600">
                <a:solidFill>
                  <a:srgbClr val="F9A01B"/>
                </a:solidFill>
              </a:defRPr>
            </a:lvl1pPr>
          </a:lstStyle>
          <a:p>
            <a:pPr>
              <a:defRPr/>
            </a:pPr>
            <a:r>
              <a:rPr lang="fr-FR" smtClean="0"/>
              <a:t>ODIP Project Copyright © 2015 All rights reserved.</a:t>
            </a:r>
            <a:endParaRPr lang="en-US"/>
          </a:p>
        </p:txBody>
      </p:sp>
    </p:spTree>
    <p:extLst>
      <p:ext uri="{BB962C8B-B14F-4D97-AF65-F5344CB8AC3E}">
        <p14:creationId xmlns:p14="http://schemas.microsoft.com/office/powerpoint/2010/main" val="394318053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Text Placeholder 10"/>
          <p:cNvSpPr>
            <a:spLocks noGrp="1"/>
          </p:cNvSpPr>
          <p:nvPr>
            <p:ph type="body" sz="quarter" idx="14"/>
          </p:nvPr>
        </p:nvSpPr>
        <p:spPr>
          <a:xfrm>
            <a:off x="350842" y="1123950"/>
            <a:ext cx="8923337" cy="433388"/>
          </a:xfrm>
          <a:noFill/>
          <a:ln w="9525">
            <a:noFill/>
            <a:miter lim="800000"/>
            <a:headEnd/>
            <a:tailEnd/>
          </a:ln>
        </p:spPr>
        <p:txBody>
          <a:bodyPr>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smtClean="0"/>
              <a:t>Click to edit Master text styles</a:t>
            </a:r>
          </a:p>
        </p:txBody>
      </p:sp>
      <p:sp>
        <p:nvSpPr>
          <p:cNvPr id="4" name="Slide Number Placeholder 5"/>
          <p:cNvSpPr>
            <a:spLocks noGrp="1"/>
          </p:cNvSpPr>
          <p:nvPr>
            <p:ph type="sldNum" sz="quarter" idx="15"/>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3577469B-8636-4C91-B4E5-03B39512D9E3}" type="slidenum">
              <a:rPr lang="en-GB" altLang="en-US"/>
              <a:pPr/>
              <a:t>‹#›</a:t>
            </a:fld>
            <a:endParaRPr lang="en-GB" altLang="en-US"/>
          </a:p>
        </p:txBody>
      </p:sp>
      <p:sp>
        <p:nvSpPr>
          <p:cNvPr id="6" name="Date Placeholder 7"/>
          <p:cNvSpPr>
            <a:spLocks noGrp="1"/>
          </p:cNvSpPr>
          <p:nvPr>
            <p:ph type="dt" sz="half" idx="16"/>
          </p:nvPr>
        </p:nvSpPr>
        <p:spPr/>
        <p:txBody>
          <a:bodyPr/>
          <a:lstStyle>
            <a:lvl1pPr>
              <a:defRPr sz="600"/>
            </a:lvl1pPr>
          </a:lstStyle>
          <a:p>
            <a:pPr>
              <a:defRPr/>
            </a:pPr>
            <a:r>
              <a:rPr lang="fr-FR" smtClean="0"/>
              <a:t>ODIP Project Copyright © 2015 All rights reserved.</a:t>
            </a:r>
            <a:endParaRPr lang="en-US"/>
          </a:p>
        </p:txBody>
      </p:sp>
    </p:spTree>
    <p:extLst>
      <p:ext uri="{BB962C8B-B14F-4D97-AF65-F5344CB8AC3E}">
        <p14:creationId xmlns:p14="http://schemas.microsoft.com/office/powerpoint/2010/main" val="289417650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pic>
        <p:nvPicPr>
          <p:cNvPr id="4" name="Picture 22" descr="Picture1.jpg"/>
          <p:cNvPicPr>
            <a:picLocks noChangeAspect="1"/>
          </p:cNvPicPr>
          <p:nvPr userDrawn="1"/>
        </p:nvPicPr>
        <p:blipFill>
          <a:blip r:embed="rId2">
            <a:extLst>
              <a:ext uri="{28A0092B-C50C-407E-A947-70E740481C1C}">
                <a14:useLocalDpi xmlns:a14="http://schemas.microsoft.com/office/drawing/2010/main" val="0"/>
              </a:ext>
            </a:extLst>
          </a:blip>
          <a:srcRect t="142" b="398"/>
          <a:stretch>
            <a:fillRect/>
          </a:stretch>
        </p:blipFill>
        <p:spPr bwMode="auto">
          <a:xfrm>
            <a:off x="0" y="0"/>
            <a:ext cx="4010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11688" y="6288088"/>
            <a:ext cx="15176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emanticweb.com/files/2013/09/ODI.png"/>
          <p:cNvPicPr>
            <a:picLocks noChangeAspect="1" noChangeArrowheads="1"/>
          </p:cNvPicPr>
          <p:nvPr userDrawn="1"/>
        </p:nvPicPr>
        <p:blipFill>
          <a:blip r:embed="rId4">
            <a:extLst>
              <a:ext uri="{28A0092B-C50C-407E-A947-70E740481C1C}">
                <a14:useLocalDpi xmlns:a14="http://schemas.microsoft.com/office/drawing/2010/main" val="0"/>
              </a:ext>
            </a:extLst>
          </a:blip>
          <a:srcRect l="13980" t="31438" r="13901" b="36395"/>
          <a:stretch>
            <a:fillRect/>
          </a:stretch>
        </p:blipFill>
        <p:spPr bwMode="auto">
          <a:xfrm>
            <a:off x="7156450" y="6281738"/>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www.intrasoft-intl.dk/images/logo.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840788" y="6273800"/>
            <a:ext cx="6492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www.legal-online.be/websites/39/uploads/image/logo%20Time%20Lex(1).jpg"/>
          <p:cNvPicPr>
            <a:picLocks noChangeAspect="1" noChangeArrowheads="1"/>
          </p:cNvPicPr>
          <p:nvPr userDrawn="1"/>
        </p:nvPicPr>
        <p:blipFill>
          <a:blip r:embed="rId6">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www.sogeti.de/fileadmin/user_upload/Sogeti_cmyk.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8" descr="http://upload.wikimedia.org/wikipedia/commons/thumb/a/a7/University_of_Southampton_Logo.svg/2000px-University_of_Southampton_Logo.svg.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http://inspire.ec.europa.eu/events/conferences/inspire_2011/logos/conterra_Logo_RGB_300_3,5cm.jp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http://se-mashup.fokus.fraunhofer.de:8080/feature-event-clean/samples/ad-insertion/images/fokus.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3"/>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350000" y="33338"/>
            <a:ext cx="3556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2950" y="1794943"/>
            <a:ext cx="4953000" cy="765175"/>
          </a:xfrm>
        </p:spPr>
        <p:txBody>
          <a:bodyPr/>
          <a:lstStyle/>
          <a:p>
            <a:r>
              <a:rPr lang="en-US" smtClean="0"/>
              <a:t>Click to edit Master title style</a:t>
            </a:r>
            <a:endParaRPr lang="en-GB" dirty="0"/>
          </a:p>
        </p:txBody>
      </p:sp>
      <p:sp>
        <p:nvSpPr>
          <p:cNvPr id="7" name="Content Placeholder 6"/>
          <p:cNvSpPr>
            <a:spLocks noGrp="1"/>
          </p:cNvSpPr>
          <p:nvPr>
            <p:ph sz="quarter" idx="11"/>
          </p:nvPr>
        </p:nvSpPr>
        <p:spPr>
          <a:xfrm>
            <a:off x="4592952"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1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smtClean="0"/>
              <a:t>Click to edit Master text styles</a:t>
            </a:r>
          </a:p>
        </p:txBody>
      </p:sp>
      <p:sp>
        <p:nvSpPr>
          <p:cNvPr id="15" name="Slide Number Placeholder 9"/>
          <p:cNvSpPr>
            <a:spLocks noGrp="1"/>
          </p:cNvSpPr>
          <p:nvPr>
            <p:ph type="sldNum" sz="quarter" idx="12"/>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D6E75625-F1E3-415F-8DB0-15A62DB1A0FA}" type="slidenum">
              <a:rPr lang="en-GB" altLang="en-US"/>
              <a:pPr/>
              <a:t>‹#›</a:t>
            </a:fld>
            <a:endParaRPr lang="en-GB" altLang="en-US"/>
          </a:p>
        </p:txBody>
      </p:sp>
      <p:sp>
        <p:nvSpPr>
          <p:cNvPr id="16" name="Date Placeholder 7"/>
          <p:cNvSpPr>
            <a:spLocks noGrp="1"/>
          </p:cNvSpPr>
          <p:nvPr>
            <p:ph type="dt" sz="half" idx="13"/>
          </p:nvPr>
        </p:nvSpPr>
        <p:spPr/>
        <p:txBody>
          <a:bodyPr/>
          <a:lstStyle>
            <a:lvl1pPr>
              <a:defRPr sz="600"/>
            </a:lvl1pPr>
          </a:lstStyle>
          <a:p>
            <a:pPr>
              <a:defRPr/>
            </a:pPr>
            <a:r>
              <a:rPr lang="fr-FR" smtClean="0"/>
              <a:t>ODIP Project Copyright © 2015 All rights reserved.</a:t>
            </a:r>
            <a:endParaRPr lang="en-US"/>
          </a:p>
        </p:txBody>
      </p:sp>
    </p:spTree>
    <p:extLst>
      <p:ext uri="{BB962C8B-B14F-4D97-AF65-F5344CB8AC3E}">
        <p14:creationId xmlns:p14="http://schemas.microsoft.com/office/powerpoint/2010/main" val="136607824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 Title">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350842" y="1112722"/>
            <a:ext cx="9210675" cy="395288"/>
          </a:xfrm>
          <a:noFill/>
          <a:ln w="9525">
            <a:noFill/>
            <a:miter lim="800000"/>
            <a:headEnd/>
            <a:tailEnd/>
          </a:ln>
        </p:spPr>
        <p:txBody>
          <a:bodyPr rtlCol="0">
            <a:noAutofit/>
          </a:bodyPr>
          <a:lstStyle>
            <a:lvl1pPr marL="0" indent="0" algn="ctr" rtl="0" eaLnBrk="1" fontAlgn="base" hangingPunct="1">
              <a:spcBef>
                <a:spcPct val="0"/>
              </a:spcBef>
              <a:spcAft>
                <a:spcPct val="0"/>
              </a:spcAft>
              <a:buNone/>
              <a:defRPr lang="en-GB" sz="1600" kern="1200" baseline="0" dirty="0">
                <a:solidFill>
                  <a:schemeClr val="accent2"/>
                </a:solidFill>
                <a:latin typeface="Calibri" pitchFamily="34" charset="0"/>
                <a:ea typeface="+mj-ea"/>
                <a:cs typeface="Calibri" pitchFamily="34" charset="0"/>
              </a:defRPr>
            </a:lvl1pPr>
          </a:lstStyle>
          <a:p>
            <a:pPr lvl="0"/>
            <a:r>
              <a:rPr lang="en-US" dirty="0"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GB"/>
          </a:p>
        </p:txBody>
      </p:sp>
      <p:sp>
        <p:nvSpPr>
          <p:cNvPr id="4" name="Slide Number Placeholder 7"/>
          <p:cNvSpPr>
            <a:spLocks noGrp="1"/>
          </p:cNvSpPr>
          <p:nvPr>
            <p:ph type="sldNum" sz="quarter" idx="12"/>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85888B"/>
                </a:solidFill>
              </a:defRPr>
            </a:lvl1pPr>
          </a:lstStyle>
          <a:p>
            <a:fld id="{F2B6FE6D-463A-4838-B9E0-537900DB473D}" type="slidenum">
              <a:rPr lang="en-GB" altLang="en-US"/>
              <a:pPr/>
              <a:t>‹#›</a:t>
            </a:fld>
            <a:endParaRPr lang="en-GB" altLang="en-US"/>
          </a:p>
        </p:txBody>
      </p:sp>
      <p:sp>
        <p:nvSpPr>
          <p:cNvPr id="5" name="Date Placeholder 5"/>
          <p:cNvSpPr>
            <a:spLocks noGrp="1"/>
          </p:cNvSpPr>
          <p:nvPr userDrawn="1">
            <p:ph type="dt" sz="half" idx="13"/>
          </p:nvPr>
        </p:nvSpPr>
        <p:spPr>
          <a:xfrm>
            <a:off x="-1588" y="6450013"/>
            <a:ext cx="1066801" cy="158750"/>
          </a:xfrm>
        </p:spPr>
        <p:txBody>
          <a:bodyPr/>
          <a:lstStyle>
            <a:lvl1pPr algn="l" rtl="0" fontAlgn="auto">
              <a:spcBef>
                <a:spcPts val="0"/>
              </a:spcBef>
              <a:spcAft>
                <a:spcPts val="0"/>
              </a:spcAft>
              <a:defRPr lang="en-US" sz="600" kern="1200">
                <a:solidFill>
                  <a:srgbClr val="85888B"/>
                </a:solidFill>
                <a:latin typeface="+mn-lt"/>
                <a:ea typeface="+mn-ea"/>
                <a:cs typeface="+mn-cs"/>
              </a:defRPr>
            </a:lvl1pPr>
          </a:lstStyle>
          <a:p>
            <a:pPr>
              <a:defRPr/>
            </a:pPr>
            <a:r>
              <a:rPr lang="fr-FR" smtClean="0"/>
              <a:t>ODIP Project Copyright © 2015 All rights reserved.</a:t>
            </a:r>
            <a:endParaRPr/>
          </a:p>
        </p:txBody>
      </p:sp>
    </p:spTree>
    <p:extLst>
      <p:ext uri="{BB962C8B-B14F-4D97-AF65-F5344CB8AC3E}">
        <p14:creationId xmlns:p14="http://schemas.microsoft.com/office/powerpoint/2010/main" val="99278895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5" name="Picture 2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7525" y="3490913"/>
            <a:ext cx="12573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3873500" y="3213100"/>
            <a:ext cx="2016125" cy="1800225"/>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300"/>
              </a:spcAft>
              <a:defRPr/>
            </a:pPr>
            <a:endParaRPr lang="nl-NL" sz="1400" dirty="0">
              <a:solidFill>
                <a:schemeClr val="tx1">
                  <a:lumMod val="85000"/>
                  <a:lumOff val="15000"/>
                </a:schemeClr>
              </a:solidFill>
            </a:endParaRPr>
          </a:p>
        </p:txBody>
      </p:sp>
      <p:pic>
        <p:nvPicPr>
          <p:cNvPr id="7" name="Picture 2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semanticweb.com/files/2013/09/ODI.png"/>
          <p:cNvPicPr>
            <a:picLocks noChangeAspect="1" noChangeArrowheads="1"/>
          </p:cNvPicPr>
          <p:nvPr userDrawn="1"/>
        </p:nvPicPr>
        <p:blipFill>
          <a:blip r:embed="rId5">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www.intrasoft-intl.dk/images/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www.legal-online.be/websites/39/uploads/image/logo%20Time%20Lex(1).jpg"/>
          <p:cNvPicPr>
            <a:picLocks noChangeAspect="1" noChangeArrowheads="1"/>
          </p:cNvPicPr>
          <p:nvPr userDrawn="1"/>
        </p:nvPicPr>
        <p:blipFill>
          <a:blip r:embed="rId7">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www.sogeti.de/fileadmin/user_upload/Sogeti_cmyk.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http://upload.wikimedia.org/wikipedia/commons/thumb/a/a7/University_of_Southampton_Logo.svg/2000px-University_of_Southampton_Logo.svg.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http://inspire.ec.europa.eu/events/conferences/inspire_2011/logos/conterra_Logo_RGB_300_3,5cm.jp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descr="http://se-mashup.fokus.fraunhofer.de:8080/feature-event-clean/samples/ad-insertion/images/fokus.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350840" y="0"/>
            <a:ext cx="7050502" cy="895580"/>
          </a:xfrm>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4" name="Text Placeholder 11"/>
          <p:cNvSpPr>
            <a:spLocks noGrp="1"/>
          </p:cNvSpPr>
          <p:nvPr>
            <p:ph type="body" sz="quarter" idx="16"/>
          </p:nvPr>
        </p:nvSpPr>
        <p:spPr>
          <a:xfrm>
            <a:off x="350838" y="1792974"/>
            <a:ext cx="9210677" cy="4660214"/>
          </a:xfrm>
        </p:spPr>
        <p:txBody>
          <a:bodyPr/>
          <a:lstStyle>
            <a:lvl1pPr marL="342900" indent="-342900">
              <a:buFontTx/>
              <a:buBlip>
                <a:blip r:embed="rId12"/>
              </a:buBlip>
              <a:defRPr>
                <a:solidFill>
                  <a:srgbClr val="0C71B6"/>
                </a:solidFill>
              </a:defRPr>
            </a:lvl1pPr>
            <a:lvl2pPr>
              <a:buFontTx/>
              <a:buBlip>
                <a:blip r:embed="rId12"/>
              </a:buBlip>
              <a:defRPr>
                <a:solidFill>
                  <a:srgbClr val="0C71B6"/>
                </a:solidFill>
              </a:defRPr>
            </a:lvl2pPr>
            <a:lvl3pPr>
              <a:buFontTx/>
              <a:buBlip>
                <a:blip r:embed="rId12"/>
              </a:buBlip>
              <a:defRPr>
                <a:solidFill>
                  <a:srgbClr val="0C71B6"/>
                </a:solidFill>
              </a:defRPr>
            </a:lvl3pPr>
            <a:lvl4pPr>
              <a:buFontTx/>
              <a:buBlip>
                <a:blip r:embed="rId12"/>
              </a:buBlip>
              <a:defRPr>
                <a:solidFill>
                  <a:srgbClr val="0C71B6"/>
                </a:solidFill>
              </a:defRPr>
            </a:lvl4pPr>
            <a:lvl5pPr>
              <a:buFontTx/>
              <a:buBlip>
                <a:blip r:embed="rId1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8" name="Text Placeholder 14"/>
          <p:cNvSpPr>
            <a:spLocks noGrp="1"/>
          </p:cNvSpPr>
          <p:nvPr>
            <p:ph type="body" sz="quarter" idx="19"/>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smtClean="0"/>
              <a:t>Click to edit Master text styles</a:t>
            </a:r>
          </a:p>
        </p:txBody>
      </p:sp>
      <p:sp>
        <p:nvSpPr>
          <p:cNvPr id="20" name="Date Placeholder 7"/>
          <p:cNvSpPr>
            <a:spLocks noGrp="1"/>
          </p:cNvSpPr>
          <p:nvPr>
            <p:ph type="dt" sz="half" idx="20"/>
          </p:nvPr>
        </p:nvSpPr>
        <p:spPr/>
        <p:txBody>
          <a:bodyPr/>
          <a:lstStyle>
            <a:lvl1pPr>
              <a:defRPr sz="600">
                <a:solidFill>
                  <a:srgbClr val="F9A01B"/>
                </a:solidFill>
              </a:defRPr>
            </a:lvl1pPr>
          </a:lstStyle>
          <a:p>
            <a:pPr>
              <a:defRPr/>
            </a:pPr>
            <a:r>
              <a:rPr lang="fr-FR" smtClean="0"/>
              <a:t>ODIP Project Copyright © 2015 All rights reserved.</a:t>
            </a:r>
            <a:endParaRPr lang="en-US" dirty="0"/>
          </a:p>
        </p:txBody>
      </p:sp>
    </p:spTree>
    <p:extLst>
      <p:ext uri="{BB962C8B-B14F-4D97-AF65-F5344CB8AC3E}">
        <p14:creationId xmlns:p14="http://schemas.microsoft.com/office/powerpoint/2010/main" val="423725653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ntents long Titles">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6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_Sticker" hidden="1"/>
          <p:cNvGrpSpPr>
            <a:grpSpLocks/>
          </p:cNvGrpSpPr>
          <p:nvPr/>
        </p:nvGrpSpPr>
        <p:grpSpPr bwMode="auto">
          <a:xfrm>
            <a:off x="8999538" y="1036638"/>
            <a:ext cx="561975" cy="247650"/>
            <a:chOff x="5328" y="618"/>
            <a:chExt cx="354" cy="156"/>
          </a:xfrm>
        </p:grpSpPr>
        <p:sp>
          <p:nvSpPr>
            <p:cNvPr id="9" name="Rectangle 109"/>
            <p:cNvSpPr>
              <a:spLocks noChangeArrowheads="1"/>
            </p:cNvSpPr>
            <p:nvPr/>
          </p:nvSpPr>
          <p:spPr bwMode="auto">
            <a:xfrm>
              <a:off x="5328" y="618"/>
              <a:ext cx="354" cy="156"/>
            </a:xfrm>
            <a:prstGeom prst="rect">
              <a:avLst/>
            </a:prstGeom>
            <a:noFill/>
            <a:ln w="9525">
              <a:noFill/>
              <a:miter lim="800000"/>
              <a:headEnd/>
              <a:tailEnd/>
            </a:ln>
          </p:spPr>
          <p:txBody>
            <a:bodyPr wrap="none" lIns="0" tIns="46038" rIns="0" bIns="46038" anchor="ctr">
              <a:spAutoFit/>
            </a:bodyPr>
            <a:lstStyle/>
            <a:p>
              <a:pPr algn="ctr">
                <a:tabLst>
                  <a:tab pos="6400800" algn="r"/>
                  <a:tab pos="8636000" algn="r"/>
                </a:tabLst>
                <a:defRPr/>
              </a:pPr>
              <a:r>
                <a:rPr lang="en-GB" sz="1000" b="1">
                  <a:latin typeface="Arial" charset="0"/>
                  <a:cs typeface="Arial" charset="0"/>
                </a:rPr>
                <a:t>STICKER</a:t>
              </a:r>
            </a:p>
          </p:txBody>
        </p:sp>
        <p:sp>
          <p:nvSpPr>
            <p:cNvPr id="10"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sp>
          <p:nvSpPr>
            <p:cNvPr id="11"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grpSp>
      <p:sp>
        <p:nvSpPr>
          <p:cNvPr id="12" name="FootnoteAndSource" hidden="1"/>
          <p:cNvSpPr txBox="1">
            <a:spLocks noChangeArrowheads="1"/>
          </p:cNvSpPr>
          <p:nvPr/>
        </p:nvSpPr>
        <p:spPr bwMode="auto">
          <a:xfrm>
            <a:off x="406400" y="6207125"/>
            <a:ext cx="920750" cy="174625"/>
          </a:xfrm>
          <a:prstGeom prst="rect">
            <a:avLst/>
          </a:prstGeom>
          <a:noFill/>
          <a:ln w="9525">
            <a:noFill/>
            <a:miter lim="800000"/>
            <a:headEnd/>
            <a:tailEnd/>
          </a:ln>
        </p:spPr>
        <p:txBody>
          <a:bodyPr wrap="none" lIns="0" tIns="25400" rIns="0" bIns="25400">
            <a:spAutoFit/>
          </a:bodyPr>
          <a:lstStyle/>
          <a:p>
            <a:pPr marL="428625" indent="-428625" eaLnBrk="1" hangingPunct="1">
              <a:tabLst>
                <a:tab pos="346075" algn="r"/>
              </a:tabLst>
              <a:defRPr/>
            </a:pPr>
            <a:r>
              <a:rPr lang="de-DE" sz="800">
                <a:latin typeface="Arial" charset="0"/>
                <a:cs typeface="Arial" charset="0"/>
              </a:rPr>
              <a:t>FootnoteAndSource</a:t>
            </a:r>
          </a:p>
        </p:txBody>
      </p:sp>
      <p:sp>
        <p:nvSpPr>
          <p:cNvPr id="14" name="CapgeminiBox" hidden="1"/>
          <p:cNvSpPr>
            <a:spLocks noGrp="1" noChangeArrowheads="1"/>
          </p:cNvSpPr>
          <p:nvPr/>
        </p:nvSpPr>
        <p:spPr bwMode="auto">
          <a:xfrm>
            <a:off x="-1905000" y="20638"/>
            <a:ext cx="1905000" cy="276225"/>
          </a:xfrm>
          <a:prstGeom prst="rect">
            <a:avLst/>
          </a:prstGeom>
          <a:noFill/>
          <a:ln w="9525">
            <a:noFill/>
            <a:miter lim="800000"/>
            <a:headEnd/>
            <a:tailEnd/>
          </a:ln>
          <a:effectLst/>
        </p:spPr>
        <p:txBody>
          <a:bodyPr>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chemeClr val="tx1">
                    <a:lumMod val="85000"/>
                    <a:lumOff val="15000"/>
                  </a:schemeClr>
                </a:solidFill>
              </a:rPr>
              <a:t>Capgemini Consulting v7.6</a:t>
            </a:r>
          </a:p>
        </p:txBody>
      </p:sp>
      <p:pic>
        <p:nvPicPr>
          <p:cNvPr id="15" name="Picture 2" descr="http://semanticweb.com/files/2013/09/ODI.png"/>
          <p:cNvPicPr>
            <a:picLocks noChangeAspect="1" noChangeArrowheads="1"/>
          </p:cNvPicPr>
          <p:nvPr/>
        </p:nvPicPr>
        <p:blipFill>
          <a:blip r:embed="rId7">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http://www.intrasoft-intl.dk/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http://www.legal-online.be/websites/39/uploads/image/logo%20Time%20Lex(1).jpg"/>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http://www.sogeti.de/fileadmin/user_upload/Sogeti_cmyk.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http://upload.wikimedia.org/wikipedia/commons/thumb/a/a7/University_of_Southampton_Logo.svg/2000px-University_of_Southampton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descr="http://inspire.ec.europa.eu/events/conferences/inspire_2011/logos/conterra_Logo_RGB_300_3,5cm.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http://se-mashup.fokus.fraunhofer.de:8080/feature-event-clean/samples/ad-insertion/images/fokus.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Placeholder 10"/>
          <p:cNvSpPr txBox="1">
            <a:spLocks/>
          </p:cNvSpPr>
          <p:nvPr/>
        </p:nvSpPr>
        <p:spPr>
          <a:xfrm>
            <a:off x="350838" y="1123950"/>
            <a:ext cx="8923337" cy="433388"/>
          </a:xfrm>
          <a:prstGeom prst="rect">
            <a:avLst/>
          </a:prstGeom>
          <a:noFill/>
          <a:ln w="9525">
            <a:noFill/>
            <a:miter lim="800000"/>
            <a:headEnd/>
            <a:tailEnd/>
          </a:ln>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defRPr/>
            </a:pPr>
            <a:endParaRPr/>
          </a:p>
        </p:txBody>
      </p:sp>
      <p:cxnSp>
        <p:nvCxnSpPr>
          <p:cNvPr id="24" name="Straight Connector 23"/>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dirty="0"/>
          </a:p>
        </p:txBody>
      </p:sp>
      <p:sp>
        <p:nvSpPr>
          <p:cNvPr id="13" name="Content Placeholder 12"/>
          <p:cNvSpPr>
            <a:spLocks noGrp="1"/>
          </p:cNvSpPr>
          <p:nvPr>
            <p:ph sz="quarter" idx="15"/>
          </p:nvPr>
        </p:nvSpPr>
        <p:spPr>
          <a:xfrm>
            <a:off x="2073275" y="1844700"/>
            <a:ext cx="7488238" cy="4464700"/>
          </a:xfrm>
        </p:spPr>
        <p:txBody>
          <a:bodyPr/>
          <a:lstStyle>
            <a:lvl1pPr>
              <a:lnSpc>
                <a:spcPct val="100000"/>
              </a:lnSpc>
              <a:spcAft>
                <a:spcPts val="600"/>
              </a:spcAft>
              <a:buFont typeface="Arial Unicode MS" pitchFamily="34" charset="-128"/>
              <a:buChar char="▶"/>
              <a:defRPr sz="1600">
                <a:solidFill>
                  <a:schemeClr val="tx1">
                    <a:lumMod val="85000"/>
                    <a:lumOff val="15000"/>
                  </a:schemeClr>
                </a:solidFill>
              </a:defRPr>
            </a:lvl1pPr>
            <a:lvl2pPr>
              <a:lnSpc>
                <a:spcPct val="100000"/>
              </a:lnSpc>
              <a:spcAft>
                <a:spcPts val="600"/>
              </a:spcAft>
              <a:buClr>
                <a:schemeClr val="accent2"/>
              </a:buClr>
              <a:defRPr sz="1400">
                <a:solidFill>
                  <a:schemeClr val="tx1">
                    <a:lumMod val="85000"/>
                    <a:lumOff val="15000"/>
                  </a:schemeClr>
                </a:solidFill>
              </a:defRPr>
            </a:lvl2pPr>
            <a:lvl3pPr>
              <a:lnSpc>
                <a:spcPct val="100000"/>
              </a:lnSpc>
              <a:spcAft>
                <a:spcPts val="600"/>
              </a:spcAft>
              <a:defRPr sz="1200">
                <a:solidFill>
                  <a:schemeClr val="tx1">
                    <a:lumMod val="85000"/>
                    <a:lumOff val="15000"/>
                  </a:schemeClr>
                </a:solidFill>
              </a:defRPr>
            </a:lvl3pPr>
            <a:lvl4pPr>
              <a:lnSpc>
                <a:spcPct val="100000"/>
              </a:lnSpc>
              <a:spcAft>
                <a:spcPts val="600"/>
              </a:spcAft>
              <a:defRPr sz="1050">
                <a:solidFill>
                  <a:schemeClr val="tx1">
                    <a:lumMod val="85000"/>
                    <a:lumOff val="15000"/>
                  </a:schemeClr>
                </a:solidFill>
              </a:defRPr>
            </a:lvl4pPr>
            <a:lvl5pPr>
              <a:lnSpc>
                <a:spcPct val="100000"/>
              </a:lnSpc>
              <a:spcAft>
                <a:spcPts val="600"/>
              </a:spcAft>
              <a:defRPr sz="105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10"/>
          <p:cNvSpPr>
            <a:spLocks noGrp="1"/>
          </p:cNvSpPr>
          <p:nvPr>
            <p:ph type="body" sz="quarter" idx="14"/>
          </p:nvPr>
        </p:nvSpPr>
        <p:spPr>
          <a:xfrm>
            <a:off x="350842" y="1123950"/>
            <a:ext cx="8923337" cy="433388"/>
          </a:xfrm>
          <a:noFill/>
          <a:ln w="9525">
            <a:noFill/>
            <a:miter lim="800000"/>
            <a:headEnd/>
            <a:tailEnd/>
          </a:ln>
        </p:spPr>
        <p:txBody>
          <a:bodyPr>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smtClean="0"/>
              <a:t>Click to edit Master text styles</a:t>
            </a:r>
          </a:p>
        </p:txBody>
      </p:sp>
      <p:sp>
        <p:nvSpPr>
          <p:cNvPr id="25" name="Date Placeholder 7"/>
          <p:cNvSpPr>
            <a:spLocks noGrp="1"/>
          </p:cNvSpPr>
          <p:nvPr>
            <p:ph type="dt" sz="half" idx="16"/>
          </p:nvPr>
        </p:nvSpPr>
        <p:spPr/>
        <p:txBody>
          <a:bodyPr/>
          <a:lstStyle>
            <a:lvl1pPr>
              <a:defRPr sz="600"/>
            </a:lvl1pPr>
          </a:lstStyle>
          <a:p>
            <a:pPr>
              <a:defRPr/>
            </a:pPr>
            <a:r>
              <a:rPr lang="fr-FR" smtClean="0"/>
              <a:t>ODIP Project Copyright © 2015 All rights reserved.</a:t>
            </a:r>
            <a:endParaRPr lang="en-US" dirty="0"/>
          </a:p>
        </p:txBody>
      </p:sp>
      <p:sp>
        <p:nvSpPr>
          <p:cNvPr id="26" name="Slide Number Placeholder 8"/>
          <p:cNvSpPr>
            <a:spLocks noGrp="1"/>
          </p:cNvSpPr>
          <p:nvPr>
            <p:ph type="sldNum" sz="quarter" idx="17"/>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6AE1AD11-0F0D-440D-8B8C-0D7B529C68D7}" type="slidenum">
              <a:rPr lang="en-GB" altLang="en-US"/>
              <a:pPr/>
              <a:t>‹#›</a:t>
            </a:fld>
            <a:endParaRPr lang="en-GB" altLang="en-US"/>
          </a:p>
        </p:txBody>
      </p:sp>
    </p:spTree>
    <p:extLst>
      <p:ext uri="{BB962C8B-B14F-4D97-AF65-F5344CB8AC3E}">
        <p14:creationId xmlns:p14="http://schemas.microsoft.com/office/powerpoint/2010/main" val="190632391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page with sub heading">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_Sticker" hidden="1"/>
          <p:cNvGrpSpPr>
            <a:grpSpLocks/>
          </p:cNvGrpSpPr>
          <p:nvPr/>
        </p:nvGrpSpPr>
        <p:grpSpPr bwMode="auto">
          <a:xfrm>
            <a:off x="8999538" y="1036638"/>
            <a:ext cx="561975" cy="247650"/>
            <a:chOff x="5328" y="618"/>
            <a:chExt cx="354" cy="156"/>
          </a:xfrm>
        </p:grpSpPr>
        <p:sp>
          <p:nvSpPr>
            <p:cNvPr id="8" name="Rectangle 109"/>
            <p:cNvSpPr>
              <a:spLocks noChangeArrowheads="1"/>
            </p:cNvSpPr>
            <p:nvPr/>
          </p:nvSpPr>
          <p:spPr bwMode="auto">
            <a:xfrm>
              <a:off x="5328" y="618"/>
              <a:ext cx="354" cy="156"/>
            </a:xfrm>
            <a:prstGeom prst="rect">
              <a:avLst/>
            </a:prstGeom>
            <a:noFill/>
            <a:ln w="9525">
              <a:noFill/>
              <a:miter lim="800000"/>
              <a:headEnd/>
              <a:tailEnd/>
            </a:ln>
          </p:spPr>
          <p:txBody>
            <a:bodyPr wrap="none" lIns="0" tIns="46038" rIns="0" bIns="46038" anchor="ctr">
              <a:spAutoFit/>
            </a:bodyPr>
            <a:lstStyle/>
            <a:p>
              <a:pPr algn="ctr">
                <a:tabLst>
                  <a:tab pos="6400800" algn="r"/>
                  <a:tab pos="8636000" algn="r"/>
                </a:tabLst>
                <a:defRPr/>
              </a:pPr>
              <a:r>
                <a:rPr lang="en-GB" sz="1000" b="1">
                  <a:latin typeface="Arial" charset="0"/>
                  <a:cs typeface="Arial" charset="0"/>
                </a:rPr>
                <a:t>STICKER</a:t>
              </a:r>
            </a:p>
          </p:txBody>
        </p:sp>
        <p:sp>
          <p:nvSpPr>
            <p:cNvPr id="9"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sp>
          <p:nvSpPr>
            <p:cNvPr id="10"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grpSp>
      <p:sp>
        <p:nvSpPr>
          <p:cNvPr id="11" name="FootnoteAndSource" hidden="1"/>
          <p:cNvSpPr txBox="1">
            <a:spLocks noChangeArrowheads="1"/>
          </p:cNvSpPr>
          <p:nvPr/>
        </p:nvSpPr>
        <p:spPr bwMode="auto">
          <a:xfrm>
            <a:off x="406400" y="6207125"/>
            <a:ext cx="920750" cy="174625"/>
          </a:xfrm>
          <a:prstGeom prst="rect">
            <a:avLst/>
          </a:prstGeom>
          <a:noFill/>
          <a:ln w="9525">
            <a:noFill/>
            <a:miter lim="800000"/>
            <a:headEnd/>
            <a:tailEnd/>
          </a:ln>
        </p:spPr>
        <p:txBody>
          <a:bodyPr wrap="none" lIns="0" tIns="25400" rIns="0" bIns="25400">
            <a:spAutoFit/>
          </a:bodyPr>
          <a:lstStyle/>
          <a:p>
            <a:pPr marL="428625" indent="-428625" eaLnBrk="1" hangingPunct="1">
              <a:tabLst>
                <a:tab pos="346075" algn="r"/>
              </a:tabLst>
              <a:defRPr/>
            </a:pPr>
            <a:r>
              <a:rPr lang="de-DE" sz="800">
                <a:latin typeface="Arial" charset="0"/>
                <a:cs typeface="Arial" charset="0"/>
              </a:rPr>
              <a:t>FootnoteAndSource</a:t>
            </a:r>
          </a:p>
        </p:txBody>
      </p:sp>
      <p:sp>
        <p:nvSpPr>
          <p:cNvPr id="13" name="CapgeminiBox" hidden="1"/>
          <p:cNvSpPr>
            <a:spLocks noGrp="1" noChangeArrowheads="1"/>
          </p:cNvSpPr>
          <p:nvPr/>
        </p:nvSpPr>
        <p:spPr bwMode="auto">
          <a:xfrm>
            <a:off x="-1905000" y="20638"/>
            <a:ext cx="1905000" cy="276225"/>
          </a:xfrm>
          <a:prstGeom prst="rect">
            <a:avLst/>
          </a:prstGeom>
          <a:noFill/>
          <a:ln w="9525">
            <a:noFill/>
            <a:miter lim="800000"/>
            <a:headEnd/>
            <a:tailEnd/>
          </a:ln>
          <a:effectLst/>
        </p:spPr>
        <p:txBody>
          <a:bodyPr>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chemeClr val="tx1">
                    <a:lumMod val="85000"/>
                    <a:lumOff val="15000"/>
                  </a:schemeClr>
                </a:solidFill>
              </a:rPr>
              <a:t>Capgemini Consulting v7.6</a:t>
            </a:r>
          </a:p>
        </p:txBody>
      </p:sp>
      <p:pic>
        <p:nvPicPr>
          <p:cNvPr id="14" name="Picture 2" descr="http://semanticweb.com/files/2013/09/ODI.png"/>
          <p:cNvPicPr>
            <a:picLocks noChangeAspect="1" noChangeArrowheads="1"/>
          </p:cNvPicPr>
          <p:nvPr/>
        </p:nvPicPr>
        <p:blipFill>
          <a:blip r:embed="rId7">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http://www.intrasoft-intl.dk/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http://www.legal-online.be/websites/39/uploads/image/logo%20Time%20Lex(1).jpg"/>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http://www.sogeti.de/fileadmin/user_upload/Sogeti_cmyk.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http://upload.wikimedia.org/wikipedia/commons/thumb/a/a7/University_of_Southampton_Logo.svg/2000px-University_of_Southampton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descr="http://inspire.ec.europa.eu/events/conferences/inspire_2011/logos/conterra_Logo_RGB_300_3,5cm.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http://se-mashup.fokus.fraunhofer.de:8080/feature-event-clean/samples/ad-insertion/images/fokus.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Placeholder 10"/>
          <p:cNvSpPr txBox="1">
            <a:spLocks/>
          </p:cNvSpPr>
          <p:nvPr/>
        </p:nvSpPr>
        <p:spPr>
          <a:xfrm>
            <a:off x="350838" y="1123950"/>
            <a:ext cx="8923337" cy="433388"/>
          </a:xfrm>
          <a:prstGeom prst="rect">
            <a:avLst/>
          </a:prstGeom>
          <a:noFill/>
          <a:ln w="9525">
            <a:noFill/>
            <a:miter lim="800000"/>
            <a:headEnd/>
            <a:tailEnd/>
          </a:ln>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defRPr/>
            </a:pPr>
            <a:endParaRPr/>
          </a:p>
        </p:txBody>
      </p:sp>
      <p:cxnSp>
        <p:nvCxnSpPr>
          <p:cNvPr id="24" name="Straight Connector 23"/>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5" name="Picture 4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327525" y="3490913"/>
            <a:ext cx="12573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userDrawn="1"/>
        </p:nvSpPr>
        <p:spPr bwMode="auto">
          <a:xfrm>
            <a:off x="3873500" y="3213100"/>
            <a:ext cx="2016125" cy="1800225"/>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300"/>
              </a:spcAft>
              <a:defRPr/>
            </a:pPr>
            <a:endParaRPr lang="nl-NL" sz="1400" dirty="0">
              <a:solidFill>
                <a:schemeClr val="tx1">
                  <a:lumMod val="85000"/>
                  <a:lumOff val="15000"/>
                </a:schemeClr>
              </a:solidFill>
            </a:endParaRPr>
          </a:p>
        </p:txBody>
      </p:sp>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2" name="Text Placeholder 11"/>
          <p:cNvSpPr>
            <a:spLocks noGrp="1"/>
          </p:cNvSpPr>
          <p:nvPr>
            <p:ph type="body" sz="quarter" idx="16"/>
          </p:nvPr>
        </p:nvSpPr>
        <p:spPr>
          <a:xfrm>
            <a:off x="350838" y="1792974"/>
            <a:ext cx="9210677" cy="4660214"/>
          </a:xfrm>
        </p:spPr>
        <p:txBody>
          <a:bodyPr/>
          <a:lstStyle>
            <a:lvl1pPr marL="342900" indent="-342900">
              <a:buFontTx/>
              <a:buBlip>
                <a:blip r:embed="rId16"/>
              </a:buBlip>
              <a:defRPr>
                <a:solidFill>
                  <a:srgbClr val="0C71B6"/>
                </a:solidFill>
              </a:defRPr>
            </a:lvl1pPr>
            <a:lvl2pPr>
              <a:buFontTx/>
              <a:buBlip>
                <a:blip r:embed="rId16"/>
              </a:buBlip>
              <a:defRPr>
                <a:solidFill>
                  <a:srgbClr val="0C71B6"/>
                </a:solidFill>
              </a:defRPr>
            </a:lvl2pPr>
            <a:lvl3pPr>
              <a:buFontTx/>
              <a:buBlip>
                <a:blip r:embed="rId16"/>
              </a:buBlip>
              <a:defRPr>
                <a:solidFill>
                  <a:srgbClr val="0C71B6"/>
                </a:solidFill>
              </a:defRPr>
            </a:lvl3pPr>
            <a:lvl4pPr>
              <a:buFontTx/>
              <a:buBlip>
                <a:blip r:embed="rId16"/>
              </a:buBlip>
              <a:defRPr>
                <a:solidFill>
                  <a:srgbClr val="0C71B6"/>
                </a:solidFill>
              </a:defRPr>
            </a:lvl4pPr>
            <a:lvl5pPr>
              <a:buFontTx/>
              <a:buBlip>
                <a:blip r:embed="rId16"/>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5" name="Text Placeholder 14"/>
          <p:cNvSpPr>
            <a:spLocks noGrp="1"/>
          </p:cNvSpPr>
          <p:nvPr>
            <p:ph type="body" sz="quarter" idx="19"/>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smtClean="0"/>
              <a:t>Click to edit Master text styles</a:t>
            </a:r>
          </a:p>
        </p:txBody>
      </p:sp>
      <p:sp>
        <p:nvSpPr>
          <p:cNvPr id="27" name="Date Placeholder 7"/>
          <p:cNvSpPr>
            <a:spLocks noGrp="1"/>
          </p:cNvSpPr>
          <p:nvPr>
            <p:ph type="dt" sz="half" idx="20"/>
          </p:nvPr>
        </p:nvSpPr>
        <p:spPr/>
        <p:txBody>
          <a:bodyPr/>
          <a:lstStyle>
            <a:lvl1pPr>
              <a:defRPr sz="600">
                <a:solidFill>
                  <a:srgbClr val="F9A01B"/>
                </a:solidFill>
              </a:defRPr>
            </a:lvl1pPr>
          </a:lstStyle>
          <a:p>
            <a:pPr>
              <a:defRPr/>
            </a:pPr>
            <a:r>
              <a:rPr lang="fr-FR" smtClean="0"/>
              <a:t>ODIP Project Copyright © 2015 All rights reserved.</a:t>
            </a:r>
            <a:endParaRPr lang="en-US" dirty="0"/>
          </a:p>
        </p:txBody>
      </p:sp>
    </p:spTree>
    <p:extLst>
      <p:ext uri="{BB962C8B-B14F-4D97-AF65-F5344CB8AC3E}">
        <p14:creationId xmlns:p14="http://schemas.microsoft.com/office/powerpoint/2010/main" val="3140403855"/>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lain">
    <p:spTree>
      <p:nvGrpSpPr>
        <p:cNvPr id="1" name=""/>
        <p:cNvGrpSpPr/>
        <p:nvPr/>
      </p:nvGrpSpPr>
      <p:grpSpPr>
        <a:xfrm>
          <a:off x="0" y="0"/>
          <a:ext cx="0" cy="0"/>
          <a:chOff x="0" y="0"/>
          <a:chExt cx="0" cy="0"/>
        </a:xfrm>
      </p:grpSpPr>
      <p:graphicFrame>
        <p:nvGraphicFramePr>
          <p:cNvPr id="4" name="Object 22"/>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_Sticker" hidden="1"/>
          <p:cNvGrpSpPr>
            <a:grpSpLocks/>
          </p:cNvGrpSpPr>
          <p:nvPr/>
        </p:nvGrpSpPr>
        <p:grpSpPr bwMode="auto">
          <a:xfrm>
            <a:off x="8999538" y="1036638"/>
            <a:ext cx="561975" cy="247650"/>
            <a:chOff x="5328" y="618"/>
            <a:chExt cx="354" cy="156"/>
          </a:xfrm>
        </p:grpSpPr>
        <p:sp>
          <p:nvSpPr>
            <p:cNvPr id="8" name="Rectangle 109"/>
            <p:cNvSpPr>
              <a:spLocks noChangeArrowheads="1"/>
            </p:cNvSpPr>
            <p:nvPr/>
          </p:nvSpPr>
          <p:spPr bwMode="auto">
            <a:xfrm>
              <a:off x="5328" y="618"/>
              <a:ext cx="354" cy="156"/>
            </a:xfrm>
            <a:prstGeom prst="rect">
              <a:avLst/>
            </a:prstGeom>
            <a:noFill/>
            <a:ln w="9525">
              <a:noFill/>
              <a:miter lim="800000"/>
              <a:headEnd/>
              <a:tailEnd/>
            </a:ln>
          </p:spPr>
          <p:txBody>
            <a:bodyPr wrap="none" lIns="0" tIns="46038" rIns="0" bIns="46038" anchor="ctr">
              <a:spAutoFit/>
            </a:bodyPr>
            <a:lstStyle/>
            <a:p>
              <a:pPr algn="ctr">
                <a:tabLst>
                  <a:tab pos="6400800" algn="r"/>
                  <a:tab pos="8636000" algn="r"/>
                </a:tabLst>
                <a:defRPr/>
              </a:pPr>
              <a:r>
                <a:rPr lang="en-GB" sz="1000" b="1">
                  <a:latin typeface="Arial" charset="0"/>
                  <a:cs typeface="Arial" charset="0"/>
                </a:rPr>
                <a:t>STICKER</a:t>
              </a:r>
            </a:p>
          </p:txBody>
        </p:sp>
        <p:sp>
          <p:nvSpPr>
            <p:cNvPr id="9"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sp>
          <p:nvSpPr>
            <p:cNvPr id="10"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grpSp>
      <p:sp>
        <p:nvSpPr>
          <p:cNvPr id="11" name="FootnoteAndSource" hidden="1"/>
          <p:cNvSpPr txBox="1">
            <a:spLocks noChangeArrowheads="1"/>
          </p:cNvSpPr>
          <p:nvPr/>
        </p:nvSpPr>
        <p:spPr bwMode="auto">
          <a:xfrm>
            <a:off x="406400" y="6207125"/>
            <a:ext cx="920750" cy="174625"/>
          </a:xfrm>
          <a:prstGeom prst="rect">
            <a:avLst/>
          </a:prstGeom>
          <a:noFill/>
          <a:ln w="9525">
            <a:noFill/>
            <a:miter lim="800000"/>
            <a:headEnd/>
            <a:tailEnd/>
          </a:ln>
        </p:spPr>
        <p:txBody>
          <a:bodyPr wrap="none" lIns="0" tIns="25400" rIns="0" bIns="25400">
            <a:spAutoFit/>
          </a:bodyPr>
          <a:lstStyle/>
          <a:p>
            <a:pPr marL="428625" indent="-428625" eaLnBrk="1" hangingPunct="1">
              <a:tabLst>
                <a:tab pos="346075" algn="r"/>
              </a:tabLst>
              <a:defRPr/>
            </a:pPr>
            <a:r>
              <a:rPr lang="de-DE" sz="800">
                <a:latin typeface="Arial" charset="0"/>
                <a:cs typeface="Arial" charset="0"/>
              </a:rPr>
              <a:t>FootnoteAndSource</a:t>
            </a:r>
          </a:p>
        </p:txBody>
      </p:sp>
      <p:sp>
        <p:nvSpPr>
          <p:cNvPr id="12" name="CapgeminiBox" hidden="1"/>
          <p:cNvSpPr>
            <a:spLocks noGrp="1" noChangeArrowheads="1"/>
          </p:cNvSpPr>
          <p:nvPr/>
        </p:nvSpPr>
        <p:spPr bwMode="auto">
          <a:xfrm>
            <a:off x="-1905000" y="20638"/>
            <a:ext cx="1905000" cy="276225"/>
          </a:xfrm>
          <a:prstGeom prst="rect">
            <a:avLst/>
          </a:prstGeom>
          <a:noFill/>
          <a:ln w="9525">
            <a:noFill/>
            <a:miter lim="800000"/>
            <a:headEnd/>
            <a:tailEnd/>
          </a:ln>
          <a:effectLst/>
        </p:spPr>
        <p:txBody>
          <a:bodyPr>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chemeClr val="tx1">
                    <a:lumMod val="85000"/>
                    <a:lumOff val="15000"/>
                  </a:schemeClr>
                </a:solidFill>
              </a:rPr>
              <a:t>Capgemini Consulting v7.6</a:t>
            </a:r>
          </a:p>
        </p:txBody>
      </p:sp>
      <p:pic>
        <p:nvPicPr>
          <p:cNvPr id="13" name="Picture 2" descr="http://semanticweb.com/files/2013/09/ODI.png"/>
          <p:cNvPicPr>
            <a:picLocks noChangeAspect="1" noChangeArrowheads="1"/>
          </p:cNvPicPr>
          <p:nvPr/>
        </p:nvPicPr>
        <p:blipFill>
          <a:blip r:embed="rId7">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intrasoft-intl.dk/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http://www.legal-online.be/websites/39/uploads/image/logo%20Time%20Lex(1).jpg"/>
          <p:cNvPicPr>
            <a:picLocks noChangeAspect="1" noChangeArrowheads="1"/>
          </p:cNvPicPr>
          <p:nvPr/>
        </p:nvPicPr>
        <p:blipFill>
          <a:blip r:embed="rId9">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http://www.sogeti.de/fileadmin/user_upload/Sogeti_cmyk.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http://upload.wikimedia.org/wikipedia/commons/thumb/a/a7/University_of_Southampton_Logo.svg/2000px-University_of_Southampton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http://inspire.ec.europa.eu/events/conferences/inspire_2011/logos/conterra_Logo_RGB_300_3,5cm.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descr="http://se-mashup.fokus.fraunhofer.de:8080/feature-event-clean/samples/ad-insertion/images/fokus.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0"/>
          <p:cNvSpPr txBox="1">
            <a:spLocks/>
          </p:cNvSpPr>
          <p:nvPr/>
        </p:nvSpPr>
        <p:spPr>
          <a:xfrm>
            <a:off x="350838" y="1123950"/>
            <a:ext cx="8923337" cy="433388"/>
          </a:xfrm>
          <a:prstGeom prst="rect">
            <a:avLst/>
          </a:prstGeom>
          <a:noFill/>
          <a:ln w="9525">
            <a:noFill/>
            <a:miter lim="800000"/>
            <a:headEnd/>
            <a:tailEnd/>
          </a:ln>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defRPr/>
            </a:pPr>
            <a:endParaRPr/>
          </a:p>
        </p:txBody>
      </p:sp>
      <p:cxnSp>
        <p:nvCxnSpPr>
          <p:cNvPr id="22" name="Straight Connector 21"/>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a:p>
        </p:txBody>
      </p:sp>
      <p:sp>
        <p:nvSpPr>
          <p:cNvPr id="5" name="Text Placeholder 10"/>
          <p:cNvSpPr>
            <a:spLocks noGrp="1"/>
          </p:cNvSpPr>
          <p:nvPr>
            <p:ph type="body" sz="quarter" idx="14"/>
          </p:nvPr>
        </p:nvSpPr>
        <p:spPr>
          <a:xfrm>
            <a:off x="350842" y="1123950"/>
            <a:ext cx="8923337" cy="433388"/>
          </a:xfrm>
          <a:noFill/>
          <a:ln w="9525">
            <a:noFill/>
            <a:miter lim="800000"/>
            <a:headEnd/>
            <a:tailEnd/>
          </a:ln>
        </p:spPr>
        <p:txBody>
          <a:bodyPr>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smtClean="0"/>
              <a:t>Click to edit Master text styles</a:t>
            </a:r>
          </a:p>
        </p:txBody>
      </p:sp>
      <p:sp>
        <p:nvSpPr>
          <p:cNvPr id="23" name="Slide Number Placeholder 5"/>
          <p:cNvSpPr>
            <a:spLocks noGrp="1"/>
          </p:cNvSpPr>
          <p:nvPr>
            <p:ph type="sldNum" sz="quarter" idx="15"/>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4505413-4954-4A72-8CD3-3101A511C2C5}" type="slidenum">
              <a:rPr lang="en-GB" altLang="en-US"/>
              <a:pPr/>
              <a:t>‹#›</a:t>
            </a:fld>
            <a:endParaRPr lang="en-GB" altLang="en-US"/>
          </a:p>
        </p:txBody>
      </p:sp>
      <p:sp>
        <p:nvSpPr>
          <p:cNvPr id="24" name="Date Placeholder 7"/>
          <p:cNvSpPr>
            <a:spLocks noGrp="1"/>
          </p:cNvSpPr>
          <p:nvPr>
            <p:ph type="dt" sz="half" idx="16"/>
          </p:nvPr>
        </p:nvSpPr>
        <p:spPr/>
        <p:txBody>
          <a:bodyPr/>
          <a:lstStyle>
            <a:lvl1pPr>
              <a:defRPr sz="600"/>
            </a:lvl1pPr>
          </a:lstStyle>
          <a:p>
            <a:pPr>
              <a:defRPr/>
            </a:pPr>
            <a:r>
              <a:rPr lang="fr-FR" smtClean="0"/>
              <a:t>ODIP Project Copyright © 2015 All rights reserved.</a:t>
            </a:r>
            <a:endParaRPr lang="en-US" dirty="0"/>
          </a:p>
        </p:txBody>
      </p:sp>
    </p:spTree>
    <p:extLst>
      <p:ext uri="{BB962C8B-B14F-4D97-AF65-F5344CB8AC3E}">
        <p14:creationId xmlns:p14="http://schemas.microsoft.com/office/powerpoint/2010/main" val="335326965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pic>
        <p:nvPicPr>
          <p:cNvPr id="4" name="Picture 24" descr="Picture1.jpg"/>
          <p:cNvPicPr>
            <a:picLocks noChangeAspect="1"/>
          </p:cNvPicPr>
          <p:nvPr userDrawn="1"/>
        </p:nvPicPr>
        <p:blipFill>
          <a:blip r:embed="rId2">
            <a:extLst>
              <a:ext uri="{28A0092B-C50C-407E-A947-70E740481C1C}">
                <a14:useLocalDpi xmlns:a14="http://schemas.microsoft.com/office/drawing/2010/main" val="0"/>
              </a:ext>
            </a:extLst>
          </a:blip>
          <a:srcRect t="142" b="398"/>
          <a:stretch>
            <a:fillRect/>
          </a:stretch>
        </p:blipFill>
        <p:spPr bwMode="auto">
          <a:xfrm>
            <a:off x="0" y="0"/>
            <a:ext cx="4010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11688" y="6288088"/>
            <a:ext cx="15176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emanticweb.com/files/2013/09/ODI.png"/>
          <p:cNvPicPr>
            <a:picLocks noChangeAspect="1" noChangeArrowheads="1"/>
          </p:cNvPicPr>
          <p:nvPr userDrawn="1"/>
        </p:nvPicPr>
        <p:blipFill>
          <a:blip r:embed="rId4">
            <a:extLst>
              <a:ext uri="{28A0092B-C50C-407E-A947-70E740481C1C}">
                <a14:useLocalDpi xmlns:a14="http://schemas.microsoft.com/office/drawing/2010/main" val="0"/>
              </a:ext>
            </a:extLst>
          </a:blip>
          <a:srcRect l="13980" t="31438" r="13901" b="36395"/>
          <a:stretch>
            <a:fillRect/>
          </a:stretch>
        </p:blipFill>
        <p:spPr bwMode="auto">
          <a:xfrm>
            <a:off x="7156450" y="6281738"/>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www.intrasoft-intl.dk/images/logo.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840788" y="6273800"/>
            <a:ext cx="6492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www.legal-online.be/websites/39/uploads/image/logo%20Time%20Lex(1).jpg"/>
          <p:cNvPicPr>
            <a:picLocks noChangeAspect="1" noChangeArrowheads="1"/>
          </p:cNvPicPr>
          <p:nvPr userDrawn="1"/>
        </p:nvPicPr>
        <p:blipFill>
          <a:blip r:embed="rId6">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www.sogeti.de/fileadmin/user_upload/Sogeti_cmyk.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0" descr="http://upload.wikimedia.org/wikipedia/commons/thumb/a/a7/University_of_Southampton_Logo.svg/2000px-University_of_Southampton_Logo.svg.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http://inspire.ec.europa.eu/events/conferences/inspire_2011/logos/conterra_Logo_RGB_300_3,5cm.jp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http://se-mashup.fokus.fraunhofer.de:8080/feature-event-clean/samples/ad-insertion/images/fokus.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4"/>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350000" y="33338"/>
            <a:ext cx="35560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2950" y="1794943"/>
            <a:ext cx="4953000" cy="765175"/>
          </a:xfrm>
        </p:spPr>
        <p:txBody>
          <a:bodyPr/>
          <a:lstStyle/>
          <a:p>
            <a:r>
              <a:rPr lang="en-US" smtClean="0"/>
              <a:t>Click to edit Master title style</a:t>
            </a:r>
            <a:endParaRPr lang="en-GB" dirty="0"/>
          </a:p>
        </p:txBody>
      </p:sp>
      <p:sp>
        <p:nvSpPr>
          <p:cNvPr id="7" name="Content Placeholder 6"/>
          <p:cNvSpPr>
            <a:spLocks noGrp="1"/>
          </p:cNvSpPr>
          <p:nvPr>
            <p:ph sz="quarter" idx="11"/>
          </p:nvPr>
        </p:nvSpPr>
        <p:spPr>
          <a:xfrm>
            <a:off x="4592952"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1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smtClean="0"/>
              <a:t>Click to edit Master text styles</a:t>
            </a:r>
          </a:p>
        </p:txBody>
      </p:sp>
      <p:sp>
        <p:nvSpPr>
          <p:cNvPr id="15" name="Slide Number Placeholder 9"/>
          <p:cNvSpPr>
            <a:spLocks noGrp="1"/>
          </p:cNvSpPr>
          <p:nvPr>
            <p:ph type="sldNum" sz="quarter" idx="12"/>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C64B8B7-E0A4-4007-9000-554112E67B52}" type="slidenum">
              <a:rPr lang="en-GB" altLang="en-US"/>
              <a:pPr/>
              <a:t>‹#›</a:t>
            </a:fld>
            <a:endParaRPr lang="en-GB" altLang="en-US"/>
          </a:p>
        </p:txBody>
      </p:sp>
      <p:sp>
        <p:nvSpPr>
          <p:cNvPr id="16" name="Date Placeholder 7"/>
          <p:cNvSpPr>
            <a:spLocks noGrp="1"/>
          </p:cNvSpPr>
          <p:nvPr>
            <p:ph type="dt" sz="half" idx="13"/>
          </p:nvPr>
        </p:nvSpPr>
        <p:spPr/>
        <p:txBody>
          <a:bodyPr/>
          <a:lstStyle>
            <a:lvl1pPr>
              <a:defRPr sz="600"/>
            </a:lvl1pPr>
          </a:lstStyle>
          <a:p>
            <a:pPr>
              <a:defRPr/>
            </a:pPr>
            <a:r>
              <a:rPr lang="fr-FR" smtClean="0"/>
              <a:t>ODIP Project Copyright © 2015 All rights reserved.</a:t>
            </a:r>
            <a:endParaRPr lang="en-US" dirty="0"/>
          </a:p>
        </p:txBody>
      </p:sp>
    </p:spTree>
    <p:extLst>
      <p:ext uri="{BB962C8B-B14F-4D97-AF65-F5344CB8AC3E}">
        <p14:creationId xmlns:p14="http://schemas.microsoft.com/office/powerpoint/2010/main" val="141707630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4" name="Picture 22"/>
          <p:cNvPicPr>
            <a:picLocks noChangeAspect="1"/>
          </p:cNvPicPr>
          <p:nvPr userDrawn="1"/>
        </p:nvPicPr>
        <p:blipFill>
          <a:blip r:embed="rId5">
            <a:extLst>
              <a:ext uri="{28A0092B-C50C-407E-A947-70E740481C1C}">
                <a14:useLocalDpi xmlns:a14="http://schemas.microsoft.com/office/drawing/2010/main" val="0"/>
              </a:ext>
            </a:extLst>
          </a:blip>
          <a:srcRect b="5228"/>
          <a:stretch>
            <a:fillRect/>
          </a:stretch>
        </p:blipFill>
        <p:spPr bwMode="auto">
          <a:xfrm>
            <a:off x="0" y="331788"/>
            <a:ext cx="9931400" cy="652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AutoShape 3"/>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63" name="think-cell Slide" r:id="rId6" imgW="0" imgH="0" progId="TCLayout.ActiveDocument.1">
                  <p:embed/>
                </p:oleObj>
              </mc:Choice>
              <mc:Fallback>
                <p:oleObj name="think-cell Slide" r:id="rId6"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7"/>
          <p:cNvSpPr/>
          <p:nvPr userDrawn="1">
            <p:custDataLst>
              <p:tags r:id="rId3"/>
            </p:custDataLst>
          </p:nvPr>
        </p:nvSpPr>
        <p:spPr bwMode="auto">
          <a:xfrm>
            <a:off x="-15875" y="20638"/>
            <a:ext cx="9947275" cy="328453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63461 w 12124541"/>
              <a:gd name="connsiteY0" fmla="*/ 2791 h 2958168"/>
              <a:gd name="connsiteX1" fmla="*/ 12123785 w 12124541"/>
              <a:gd name="connsiteY1" fmla="*/ 0 h 2958168"/>
              <a:gd name="connsiteX2" fmla="*/ 12123287 w 12124541"/>
              <a:gd name="connsiteY2" fmla="*/ 1476338 h 2958168"/>
              <a:gd name="connsiteX3" fmla="*/ 10850724 w 12124541"/>
              <a:gd name="connsiteY3" fmla="*/ 2153103 h 2958168"/>
              <a:gd name="connsiteX4" fmla="*/ 3879688 w 12124541"/>
              <a:gd name="connsiteY4" fmla="*/ 2159512 h 2958168"/>
              <a:gd name="connsiteX5" fmla="*/ 2743019 w 12124541"/>
              <a:gd name="connsiteY5" fmla="*/ 2958168 h 2958168"/>
              <a:gd name="connsiteX6" fmla="*/ 1563461 w 12124541"/>
              <a:gd name="connsiteY6" fmla="*/ 2791 h 2958168"/>
              <a:gd name="connsiteX0" fmla="*/ 1563461 w 11102298"/>
              <a:gd name="connsiteY0" fmla="*/ 0 h 2958168"/>
              <a:gd name="connsiteX1" fmla="*/ 11101542 w 11102298"/>
              <a:gd name="connsiteY1" fmla="*/ 0 h 2958168"/>
              <a:gd name="connsiteX2" fmla="*/ 11101044 w 11102298"/>
              <a:gd name="connsiteY2" fmla="*/ 1476338 h 2958168"/>
              <a:gd name="connsiteX3" fmla="*/ 9828481 w 11102298"/>
              <a:gd name="connsiteY3" fmla="*/ 2153103 h 2958168"/>
              <a:gd name="connsiteX4" fmla="*/ 2857445 w 11102298"/>
              <a:gd name="connsiteY4" fmla="*/ 2159512 h 2958168"/>
              <a:gd name="connsiteX5" fmla="*/ 1720776 w 11102298"/>
              <a:gd name="connsiteY5" fmla="*/ 2958168 h 2958168"/>
              <a:gd name="connsiteX6" fmla="*/ 1563461 w 11102298"/>
              <a:gd name="connsiteY6" fmla="*/ 0 h 2958168"/>
              <a:gd name="connsiteX0" fmla="*/ 228723 w 9767560"/>
              <a:gd name="connsiteY0" fmla="*/ 0 h 2958168"/>
              <a:gd name="connsiteX1" fmla="*/ 9766804 w 9767560"/>
              <a:gd name="connsiteY1" fmla="*/ 0 h 2958168"/>
              <a:gd name="connsiteX2" fmla="*/ 9766306 w 9767560"/>
              <a:gd name="connsiteY2" fmla="*/ 1476338 h 2958168"/>
              <a:gd name="connsiteX3" fmla="*/ 8493743 w 9767560"/>
              <a:gd name="connsiteY3" fmla="*/ 2153103 h 2958168"/>
              <a:gd name="connsiteX4" fmla="*/ 1522707 w 9767560"/>
              <a:gd name="connsiteY4" fmla="*/ 2159512 h 2958168"/>
              <a:gd name="connsiteX5" fmla="*/ 386038 w 9767560"/>
              <a:gd name="connsiteY5" fmla="*/ 2958168 h 2958168"/>
              <a:gd name="connsiteX6" fmla="*/ 228723 w 9767560"/>
              <a:gd name="connsiteY6" fmla="*/ 0 h 2958168"/>
              <a:gd name="connsiteX0" fmla="*/ 0 w 9538837"/>
              <a:gd name="connsiteY0" fmla="*/ 0 h 2958168"/>
              <a:gd name="connsiteX1" fmla="*/ 9538081 w 9538837"/>
              <a:gd name="connsiteY1" fmla="*/ 0 h 2958168"/>
              <a:gd name="connsiteX2" fmla="*/ 9537583 w 9538837"/>
              <a:gd name="connsiteY2" fmla="*/ 1476338 h 2958168"/>
              <a:gd name="connsiteX3" fmla="*/ 8265020 w 9538837"/>
              <a:gd name="connsiteY3" fmla="*/ 2153103 h 2958168"/>
              <a:gd name="connsiteX4" fmla="*/ 1293984 w 9538837"/>
              <a:gd name="connsiteY4" fmla="*/ 2159512 h 2958168"/>
              <a:gd name="connsiteX5" fmla="*/ 157315 w 9538837"/>
              <a:gd name="connsiteY5" fmla="*/ 2958168 h 2958168"/>
              <a:gd name="connsiteX6" fmla="*/ 0 w 9538837"/>
              <a:gd name="connsiteY6" fmla="*/ 0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 name="connsiteX0" fmla="*/ 150434 w 9387493"/>
              <a:gd name="connsiteY0" fmla="*/ 121627 h 2958168"/>
              <a:gd name="connsiteX1" fmla="*/ 9386737 w 9387493"/>
              <a:gd name="connsiteY1" fmla="*/ 0 h 2958168"/>
              <a:gd name="connsiteX2" fmla="*/ 9386239 w 9387493"/>
              <a:gd name="connsiteY2" fmla="*/ 1476338 h 2958168"/>
              <a:gd name="connsiteX3" fmla="*/ 8113676 w 9387493"/>
              <a:gd name="connsiteY3" fmla="*/ 2153103 h 2958168"/>
              <a:gd name="connsiteX4" fmla="*/ 1142640 w 9387493"/>
              <a:gd name="connsiteY4" fmla="*/ 2159512 h 2958168"/>
              <a:gd name="connsiteX5" fmla="*/ 5971 w 9387493"/>
              <a:gd name="connsiteY5" fmla="*/ 2958168 h 2958168"/>
              <a:gd name="connsiteX6" fmla="*/ 150434 w 9387493"/>
              <a:gd name="connsiteY6" fmla="*/ 121627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494" h="2958168">
                <a:moveTo>
                  <a:pt x="0" y="0"/>
                </a:moveTo>
                <a:lnTo>
                  <a:pt x="9386738" y="0"/>
                </a:lnTo>
                <a:cubicBezTo>
                  <a:pt x="9387251" y="67600"/>
                  <a:pt x="9387494" y="1432923"/>
                  <a:pt x="9386240" y="1476338"/>
                </a:cubicBezTo>
                <a:cubicBezTo>
                  <a:pt x="8908844" y="2148347"/>
                  <a:pt x="8530263" y="2158423"/>
                  <a:pt x="8113677" y="2153103"/>
                </a:cubicBezTo>
                <a:lnTo>
                  <a:pt x="1142641" y="2159512"/>
                </a:lnTo>
                <a:cubicBezTo>
                  <a:pt x="565427" y="2192654"/>
                  <a:pt x="197581" y="2495346"/>
                  <a:pt x="5972" y="2958168"/>
                </a:cubicBezTo>
                <a:cubicBezTo>
                  <a:pt x="1" y="2922215"/>
                  <a:pt x="8626" y="17545"/>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srgbClr val="FFFFFF"/>
              </a:solidFill>
              <a:latin typeface="Arial"/>
              <a:cs typeface="Arial"/>
            </a:endParaRPr>
          </a:p>
        </p:txBody>
      </p:sp>
      <p:pic>
        <p:nvPicPr>
          <p:cNvPr id="7" name="Picture 25" descr="http://www.legal-online.be/websites/39/uploads/image/logo%20Time%20Lex(1).jpg"/>
          <p:cNvPicPr>
            <a:picLocks noChangeAspect="1" noChangeArrowheads="1"/>
          </p:cNvPicPr>
          <p:nvPr userDrawn="1"/>
        </p:nvPicPr>
        <p:blipFill>
          <a:blip r:embed="rId7">
            <a:extLst>
              <a:ext uri="{28A0092B-C50C-407E-A947-70E740481C1C}">
                <a14:useLocalDpi xmlns:a14="http://schemas.microsoft.com/office/drawing/2010/main" val="0"/>
              </a:ext>
            </a:extLst>
          </a:blip>
          <a:srcRect b="10550"/>
          <a:stretch>
            <a:fillRect/>
          </a:stretch>
        </p:blipFill>
        <p:spPr bwMode="auto">
          <a:xfrm>
            <a:off x="4484688" y="6511925"/>
            <a:ext cx="3270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www.sogeti.de/fileadmin/user_upload/Sogeti_cmyk.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119688" y="6556375"/>
            <a:ext cx="92075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upload.wikimedia.org/wikipedia/commons/thumb/a/a7/University_of_Southampton_Logo.svg/2000px-University_of_Southampton_Logo.svg.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346825" y="656272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http://se-mashup.fokus.fraunhofer.de:8080/feature-event-clean/samples/ad-insertion/images/fokus.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710613" y="648811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D:\Pallavi\PSN\shutterstock\Transparent CC-Logo.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88950" y="6577013"/>
            <a:ext cx="162877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http://summit.theodi.org/wp-content/uploads/2014/05/Slice-12.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424113" y="6548438"/>
            <a:ext cx="7239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http://www.intrasoft-intl.dk/images/logo.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454400" y="6546850"/>
            <a:ext cx="7239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http://inspire.ec.europa.eu/events/conferences/inspire_2014/images/contera.png"/>
          <p:cNvPicPr>
            <a:picLocks noChangeAspect="1" noChangeArrowheads="1"/>
          </p:cNvPicPr>
          <p:nvPr userDrawn="1"/>
        </p:nvPicPr>
        <p:blipFill>
          <a:blip r:embed="rId14">
            <a:extLst>
              <a:ext uri="{28A0092B-C50C-407E-A947-70E740481C1C}">
                <a14:useLocalDpi xmlns:a14="http://schemas.microsoft.com/office/drawing/2010/main" val="0"/>
              </a:ext>
            </a:extLst>
          </a:blip>
          <a:srcRect t="11559" b="54092"/>
          <a:stretch>
            <a:fillRect/>
          </a:stretch>
        </p:blipFill>
        <p:spPr bwMode="auto">
          <a:xfrm>
            <a:off x="7519988" y="6551613"/>
            <a:ext cx="8826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5"/>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21425" y="100013"/>
            <a:ext cx="3554413"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286594" y="476590"/>
            <a:ext cx="4857684" cy="938900"/>
          </a:xfrm>
        </p:spPr>
        <p:txBody>
          <a:bodyPr>
            <a:noAutofit/>
          </a:bodyPr>
          <a:lstStyle>
            <a:lvl1pPr algn="l">
              <a:defRPr sz="3200" b="0">
                <a:solidFill>
                  <a:srgbClr val="0C71B6"/>
                </a:solidFill>
                <a:latin typeface="Calibri" pitchFamily="34" charset="0"/>
                <a:cs typeface="Calibri"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a:xfrm>
            <a:off x="1286597" y="1625440"/>
            <a:ext cx="4857685" cy="288032"/>
          </a:xfrm>
        </p:spPr>
        <p:txBody>
          <a:bodyPr>
            <a:noAutofit/>
          </a:bodyPr>
          <a:lstStyle>
            <a:lvl1pPr marL="0" indent="0" algn="l">
              <a:buNone/>
              <a:defRPr sz="1800">
                <a:solidFill>
                  <a:srgbClr val="F26829"/>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6" name="Date Placeholder 15"/>
          <p:cNvSpPr>
            <a:spLocks noGrp="1"/>
          </p:cNvSpPr>
          <p:nvPr>
            <p:ph type="dt" sz="half" idx="10"/>
          </p:nvPr>
        </p:nvSpPr>
        <p:spPr/>
        <p:txBody>
          <a:bodyPr/>
          <a:lstStyle/>
          <a:p>
            <a:pPr>
              <a:defRPr/>
            </a:pPr>
            <a:r>
              <a:rPr lang="fr-FR" smtClean="0"/>
              <a:t>ODIP Project Copyright © 2015 All rights reserved.</a:t>
            </a:r>
            <a:endParaRPr lang="en-US" dirty="0"/>
          </a:p>
        </p:txBody>
      </p:sp>
    </p:spTree>
    <p:extLst>
      <p:ext uri="{BB962C8B-B14F-4D97-AF65-F5344CB8AC3E}">
        <p14:creationId xmlns:p14="http://schemas.microsoft.com/office/powerpoint/2010/main" val="282933248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5" name="Picture 2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7525" y="3490913"/>
            <a:ext cx="12573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3873500" y="3213100"/>
            <a:ext cx="2016125" cy="1800225"/>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300"/>
              </a:spcAft>
              <a:defRPr/>
            </a:pPr>
            <a:endParaRPr lang="nl-NL" sz="1400" dirty="0">
              <a:solidFill>
                <a:srgbClr val="000000">
                  <a:lumMod val="85000"/>
                  <a:lumOff val="15000"/>
                </a:srgbClr>
              </a:solidFill>
            </a:endParaRPr>
          </a:p>
        </p:txBody>
      </p:sp>
      <p:pic>
        <p:nvPicPr>
          <p:cNvPr id="7" name="Picture 2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semanticweb.com/files/2013/09/ODI.png"/>
          <p:cNvPicPr>
            <a:picLocks noChangeAspect="1" noChangeArrowheads="1"/>
          </p:cNvPicPr>
          <p:nvPr userDrawn="1"/>
        </p:nvPicPr>
        <p:blipFill>
          <a:blip r:embed="rId5">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www.intrasoft-intl.dk/images/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www.legal-online.be/websites/39/uploads/image/logo%20Time%20Lex(1).jpg"/>
          <p:cNvPicPr>
            <a:picLocks noChangeAspect="1" noChangeArrowheads="1"/>
          </p:cNvPicPr>
          <p:nvPr userDrawn="1"/>
        </p:nvPicPr>
        <p:blipFill>
          <a:blip r:embed="rId7">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www.sogeti.de/fileadmin/user_upload/Sogeti_cmyk.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http://upload.wikimedia.org/wikipedia/commons/thumb/a/a7/University_of_Southampton_Logo.svg/2000px-University_of_Southampton_Logo.svg.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http://inspire.ec.europa.eu/events/conferences/inspire_2011/logos/conterra_Logo_RGB_300_3,5cm.jp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descr="http://se-mashup.fokus.fraunhofer.de:8080/feature-event-clean/samples/ad-insertion/images/fokus.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350840" y="0"/>
            <a:ext cx="7050502" cy="895580"/>
          </a:xfrm>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4" name="Text Placeholder 11"/>
          <p:cNvSpPr>
            <a:spLocks noGrp="1"/>
          </p:cNvSpPr>
          <p:nvPr>
            <p:ph type="body" sz="quarter" idx="16"/>
          </p:nvPr>
        </p:nvSpPr>
        <p:spPr>
          <a:xfrm>
            <a:off x="350838" y="1792974"/>
            <a:ext cx="9210677" cy="4660214"/>
          </a:xfrm>
        </p:spPr>
        <p:txBody>
          <a:bodyPr/>
          <a:lstStyle>
            <a:lvl1pPr marL="342900" indent="-342900">
              <a:buFontTx/>
              <a:buBlip>
                <a:blip r:embed="rId12"/>
              </a:buBlip>
              <a:defRPr>
                <a:solidFill>
                  <a:srgbClr val="0C71B6"/>
                </a:solidFill>
              </a:defRPr>
            </a:lvl1pPr>
            <a:lvl2pPr>
              <a:buFontTx/>
              <a:buBlip>
                <a:blip r:embed="rId12"/>
              </a:buBlip>
              <a:defRPr>
                <a:solidFill>
                  <a:srgbClr val="0C71B6"/>
                </a:solidFill>
              </a:defRPr>
            </a:lvl2pPr>
            <a:lvl3pPr>
              <a:buFontTx/>
              <a:buBlip>
                <a:blip r:embed="rId12"/>
              </a:buBlip>
              <a:defRPr>
                <a:solidFill>
                  <a:srgbClr val="0C71B6"/>
                </a:solidFill>
              </a:defRPr>
            </a:lvl3pPr>
            <a:lvl4pPr>
              <a:buFontTx/>
              <a:buBlip>
                <a:blip r:embed="rId12"/>
              </a:buBlip>
              <a:defRPr>
                <a:solidFill>
                  <a:srgbClr val="0C71B6"/>
                </a:solidFill>
              </a:defRPr>
            </a:lvl4pPr>
            <a:lvl5pPr>
              <a:buFontTx/>
              <a:buBlip>
                <a:blip r:embed="rId1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8" name="Text Placeholder 14"/>
          <p:cNvSpPr>
            <a:spLocks noGrp="1"/>
          </p:cNvSpPr>
          <p:nvPr>
            <p:ph type="body" sz="quarter" idx="19"/>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smtClean="0"/>
              <a:t>Click to edit Master text styles</a:t>
            </a:r>
          </a:p>
        </p:txBody>
      </p:sp>
      <p:sp>
        <p:nvSpPr>
          <p:cNvPr id="20" name="Slide Number Placeholder 8"/>
          <p:cNvSpPr>
            <a:spLocks noGrp="1"/>
          </p:cNvSpPr>
          <p:nvPr>
            <p:ph type="sldNum" sz="quarter" idx="20"/>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0DDB18EC-70BE-4D0E-9274-460500AC6D92}" type="slidenum">
              <a:rPr lang="en-GB" altLang="en-US"/>
              <a:pPr/>
              <a:t>‹#›</a:t>
            </a:fld>
            <a:endParaRPr lang="en-GB" altLang="en-US"/>
          </a:p>
        </p:txBody>
      </p:sp>
      <p:sp>
        <p:nvSpPr>
          <p:cNvPr id="21" name="Date Placeholder 7"/>
          <p:cNvSpPr>
            <a:spLocks noGrp="1"/>
          </p:cNvSpPr>
          <p:nvPr>
            <p:ph type="dt" sz="half" idx="21"/>
          </p:nvPr>
        </p:nvSpPr>
        <p:spPr/>
        <p:txBody>
          <a:bodyPr/>
          <a:lstStyle>
            <a:lvl1pPr>
              <a:defRPr sz="600">
                <a:solidFill>
                  <a:srgbClr val="F9A01B"/>
                </a:solidFill>
              </a:defRPr>
            </a:lvl1pPr>
          </a:lstStyle>
          <a:p>
            <a:pPr>
              <a:defRPr/>
            </a:pPr>
            <a:r>
              <a:rPr lang="fr-FR" smtClean="0"/>
              <a:t>ODIP Project Copyright © 2015 All rights reserved.</a:t>
            </a:r>
            <a:endParaRPr lang="en-US"/>
          </a:p>
        </p:txBody>
      </p:sp>
    </p:spTree>
    <p:extLst>
      <p:ext uri="{BB962C8B-B14F-4D97-AF65-F5344CB8AC3E}">
        <p14:creationId xmlns:p14="http://schemas.microsoft.com/office/powerpoint/2010/main" val="29145398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long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3" name="Content Placeholder 12"/>
          <p:cNvSpPr>
            <a:spLocks noGrp="1"/>
          </p:cNvSpPr>
          <p:nvPr>
            <p:ph sz="quarter" idx="15"/>
          </p:nvPr>
        </p:nvSpPr>
        <p:spPr>
          <a:xfrm>
            <a:off x="2073275" y="1844700"/>
            <a:ext cx="7488238" cy="4464700"/>
          </a:xfrm>
        </p:spPr>
        <p:txBody>
          <a:bodyPr/>
          <a:lstStyle>
            <a:lvl1pPr>
              <a:lnSpc>
                <a:spcPct val="100000"/>
              </a:lnSpc>
              <a:spcAft>
                <a:spcPts val="600"/>
              </a:spcAft>
              <a:buFont typeface="Arial Unicode MS" pitchFamily="34" charset="-128"/>
              <a:buChar char="▶"/>
              <a:defRPr sz="1600">
                <a:solidFill>
                  <a:schemeClr val="tx1">
                    <a:lumMod val="85000"/>
                    <a:lumOff val="15000"/>
                  </a:schemeClr>
                </a:solidFill>
              </a:defRPr>
            </a:lvl1pPr>
            <a:lvl2pPr>
              <a:lnSpc>
                <a:spcPct val="100000"/>
              </a:lnSpc>
              <a:spcAft>
                <a:spcPts val="600"/>
              </a:spcAft>
              <a:buClr>
                <a:schemeClr val="accent2"/>
              </a:buClr>
              <a:defRPr sz="1400">
                <a:solidFill>
                  <a:schemeClr val="tx1">
                    <a:lumMod val="85000"/>
                    <a:lumOff val="15000"/>
                  </a:schemeClr>
                </a:solidFill>
              </a:defRPr>
            </a:lvl2pPr>
            <a:lvl3pPr>
              <a:lnSpc>
                <a:spcPct val="100000"/>
              </a:lnSpc>
              <a:spcAft>
                <a:spcPts val="600"/>
              </a:spcAft>
              <a:defRPr sz="1200">
                <a:solidFill>
                  <a:schemeClr val="tx1">
                    <a:lumMod val="85000"/>
                    <a:lumOff val="15000"/>
                  </a:schemeClr>
                </a:solidFill>
              </a:defRPr>
            </a:lvl3pPr>
            <a:lvl4pPr>
              <a:lnSpc>
                <a:spcPct val="100000"/>
              </a:lnSpc>
              <a:spcAft>
                <a:spcPts val="600"/>
              </a:spcAft>
              <a:defRPr sz="1050">
                <a:solidFill>
                  <a:schemeClr val="tx1">
                    <a:lumMod val="85000"/>
                    <a:lumOff val="15000"/>
                  </a:schemeClr>
                </a:solidFill>
              </a:defRPr>
            </a:lvl4pPr>
            <a:lvl5pPr>
              <a:lnSpc>
                <a:spcPct val="100000"/>
              </a:lnSpc>
              <a:spcAft>
                <a:spcPts val="600"/>
              </a:spcAft>
              <a:defRPr sz="105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10"/>
          <p:cNvSpPr>
            <a:spLocks noGrp="1"/>
          </p:cNvSpPr>
          <p:nvPr>
            <p:ph type="body" sz="quarter" idx="14"/>
          </p:nvPr>
        </p:nvSpPr>
        <p:spPr>
          <a:xfrm>
            <a:off x="350842" y="1123950"/>
            <a:ext cx="8923337" cy="433388"/>
          </a:xfrm>
          <a:noFill/>
          <a:ln w="9525">
            <a:noFill/>
            <a:miter lim="800000"/>
            <a:headEnd/>
            <a:tailEnd/>
          </a:ln>
        </p:spPr>
        <p:txBody>
          <a:bodyPr>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smtClean="0"/>
              <a:t>Click to edit Master text styles</a:t>
            </a:r>
          </a:p>
        </p:txBody>
      </p:sp>
      <p:sp>
        <p:nvSpPr>
          <p:cNvPr id="5" name="Date Placeholder 7"/>
          <p:cNvSpPr>
            <a:spLocks noGrp="1"/>
          </p:cNvSpPr>
          <p:nvPr>
            <p:ph type="dt" sz="half" idx="16"/>
          </p:nvPr>
        </p:nvSpPr>
        <p:spPr/>
        <p:txBody>
          <a:bodyPr/>
          <a:lstStyle>
            <a:lvl1pPr>
              <a:defRPr sz="600"/>
            </a:lvl1pPr>
          </a:lstStyle>
          <a:p>
            <a:pPr>
              <a:defRPr/>
            </a:pPr>
            <a:r>
              <a:rPr lang="fr-FR" smtClean="0"/>
              <a:t>ODIP Project Copyright © 2015 All rights reserved.</a:t>
            </a:r>
            <a:endParaRPr lang="en-US"/>
          </a:p>
        </p:txBody>
      </p:sp>
      <p:sp>
        <p:nvSpPr>
          <p:cNvPr id="6" name="Slide Number Placeholder 8"/>
          <p:cNvSpPr>
            <a:spLocks noGrp="1"/>
          </p:cNvSpPr>
          <p:nvPr>
            <p:ph type="sldNum" sz="quarter" idx="17"/>
          </p:nvPr>
        </p:nvSpPr>
        <p:spPr>
          <a:xfrm>
            <a:off x="9490075" y="6711950"/>
            <a:ext cx="327025"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E504B14F-B5D2-4C39-A1C3-71E5334CCAAE}" type="slidenum">
              <a:rPr lang="en-GB" altLang="en-US"/>
              <a:pPr/>
              <a:t>‹#›</a:t>
            </a:fld>
            <a:endParaRPr lang="en-GB" altLang="en-US"/>
          </a:p>
        </p:txBody>
      </p:sp>
    </p:spTree>
    <p:extLst>
      <p:ext uri="{BB962C8B-B14F-4D97-AF65-F5344CB8AC3E}">
        <p14:creationId xmlns:p14="http://schemas.microsoft.com/office/powerpoint/2010/main" val="448183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image" Target="../media/image3.png"/><Relationship Id="rId18" Type="http://schemas.openxmlformats.org/officeDocument/2006/relationships/image" Target="../media/image8.jpeg"/><Relationship Id="rId3" Type="http://schemas.openxmlformats.org/officeDocument/2006/relationships/slideLayout" Target="../slideLayouts/slideLayout3.xml"/><Relationship Id="rId21" Type="http://schemas.openxmlformats.org/officeDocument/2006/relationships/image" Target="../media/image11.jpeg"/><Relationship Id="rId7" Type="http://schemas.openxmlformats.org/officeDocument/2006/relationships/theme" Target="../theme/theme1.xml"/><Relationship Id="rId12" Type="http://schemas.openxmlformats.org/officeDocument/2006/relationships/image" Target="../media/image2.emf"/><Relationship Id="rId17"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image" Target="../media/image6.jpe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image" Target="../media/image5.jpeg"/><Relationship Id="rId10" Type="http://schemas.openxmlformats.org/officeDocument/2006/relationships/oleObject" Target="../embeddings/oleObject1.bin"/><Relationship Id="rId19"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3.png"/><Relationship Id="rId17" Type="http://schemas.openxmlformats.org/officeDocument/2006/relationships/image" Target="../media/image8.jpeg"/><Relationship Id="rId2" Type="http://schemas.openxmlformats.org/officeDocument/2006/relationships/slideLayout" Target="../slideLayouts/slideLayout8.xml"/><Relationship Id="rId16" Type="http://schemas.openxmlformats.org/officeDocument/2006/relationships/image" Target="../media/image7.png"/><Relationship Id="rId20"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2.emf"/><Relationship Id="rId5" Type="http://schemas.openxmlformats.org/officeDocument/2006/relationships/slideLayout" Target="../slideLayouts/slideLayout11.xml"/><Relationship Id="rId15" Type="http://schemas.openxmlformats.org/officeDocument/2006/relationships/image" Target="../media/image6.jpeg"/><Relationship Id="rId10" Type="http://schemas.openxmlformats.org/officeDocument/2006/relationships/tags" Target="../tags/tag8.xml"/><Relationship Id="rId19" Type="http://schemas.openxmlformats.org/officeDocument/2006/relationships/image" Target="../media/image10.png"/><Relationship Id="rId4" Type="http://schemas.openxmlformats.org/officeDocument/2006/relationships/slideLayout" Target="../slideLayouts/slideLayout10.xml"/><Relationship Id="rId9" Type="http://schemas.openxmlformats.org/officeDocument/2006/relationships/tags" Target="../tags/tag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custDataLst>
              <p:tags r:id="rId9"/>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10" imgW="270" imgH="270" progId="TCLayout.ActiveDocument.1">
                  <p:embed/>
                </p:oleObj>
              </mc:Choice>
              <mc:Fallback>
                <p:oleObj name="think-cell Slide" r:id="rId10" imgW="270" imgH="270" progId="TCLayout.ActiveDocument.1">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Title Placeholder 1"/>
          <p:cNvSpPr>
            <a:spLocks noGrp="1"/>
          </p:cNvSpPr>
          <p:nvPr>
            <p:ph type="title"/>
          </p:nvPr>
        </p:nvSpPr>
        <p:spPr bwMode="auto">
          <a:xfrm>
            <a:off x="350838" y="0"/>
            <a:ext cx="7050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enter text – Header should be Calibri 20, no more than 2 lines </a:t>
            </a:r>
            <a:endParaRPr lang="en-GB" altLang="en-US" smtClean="0"/>
          </a:p>
        </p:txBody>
      </p:sp>
      <p:sp>
        <p:nvSpPr>
          <p:cNvPr id="1029" name="Text Placeholder 2"/>
          <p:cNvSpPr>
            <a:spLocks noGrp="1"/>
          </p:cNvSpPr>
          <p:nvPr>
            <p:ph type="body" idx="1"/>
          </p:nvPr>
        </p:nvSpPr>
        <p:spPr bwMode="auto">
          <a:xfrm>
            <a:off x="350838" y="1916113"/>
            <a:ext cx="92106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en-US" smtClean="0"/>
              <a:t>Text</a:t>
            </a:r>
          </a:p>
          <a:p>
            <a:pPr lvl="1"/>
            <a:r>
              <a:rPr lang="nl-NL" altLang="en-US" smtClean="0"/>
              <a:t>Text</a:t>
            </a:r>
          </a:p>
          <a:p>
            <a:pPr lvl="2"/>
            <a:r>
              <a:rPr lang="nl-NL" altLang="en-US" smtClean="0"/>
              <a:t>Text</a:t>
            </a:r>
          </a:p>
          <a:p>
            <a:pPr lvl="3"/>
            <a:r>
              <a:rPr lang="nl-NL" altLang="en-US" smtClean="0"/>
              <a:t>Text	</a:t>
            </a:r>
          </a:p>
          <a:p>
            <a:pPr lvl="0"/>
            <a:endParaRPr lang="nl-NL" altLang="en-US" smtClean="0"/>
          </a:p>
        </p:txBody>
      </p:sp>
      <p:pic>
        <p:nvPicPr>
          <p:cNvPr id="103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half" idx="2"/>
          </p:nvPr>
        </p:nvSpPr>
        <p:spPr>
          <a:xfrm>
            <a:off x="-15875" y="6535738"/>
            <a:ext cx="936625" cy="201612"/>
          </a:xfrm>
          <a:prstGeom prst="rect">
            <a:avLst/>
          </a:prstGeom>
        </p:spPr>
        <p:txBody>
          <a:bodyPr vert="horz" lIns="91440" tIns="45720" rIns="91440" bIns="45720" rtlCol="0" anchor="ctr"/>
          <a:lstStyle>
            <a:lvl1pPr algn="l" rtl="0" eaLnBrk="1" fontAlgn="auto" hangingPunct="1">
              <a:spcBef>
                <a:spcPts val="0"/>
              </a:spcBef>
              <a:spcAft>
                <a:spcPts val="0"/>
              </a:spcAft>
              <a:defRPr lang="de-CH" sz="700" kern="1200">
                <a:solidFill>
                  <a:schemeClr val="accent5"/>
                </a:solidFill>
                <a:latin typeface="+mn-lt"/>
                <a:ea typeface="+mn-ea"/>
                <a:cs typeface="+mn-cs"/>
              </a:defRPr>
            </a:lvl1pPr>
          </a:lstStyle>
          <a:p>
            <a:pPr>
              <a:defRPr/>
            </a:pPr>
            <a:r>
              <a:rPr lang="fr-FR" smtClean="0"/>
              <a:t>ODIP Project Copyright © 2015 All rights reserved.</a:t>
            </a:r>
            <a:endParaRPr lang="en-US" dirty="0"/>
          </a:p>
        </p:txBody>
      </p:sp>
      <p:grpSp>
        <p:nvGrpSpPr>
          <p:cNvPr id="1032" name="Group_Sticker" hidden="1"/>
          <p:cNvGrpSpPr>
            <a:grpSpLocks/>
          </p:cNvGrpSpPr>
          <p:nvPr/>
        </p:nvGrpSpPr>
        <p:grpSpPr bwMode="auto">
          <a:xfrm>
            <a:off x="8999538" y="1036638"/>
            <a:ext cx="561975" cy="247650"/>
            <a:chOff x="5328" y="618"/>
            <a:chExt cx="354" cy="156"/>
          </a:xfrm>
        </p:grpSpPr>
        <p:sp>
          <p:nvSpPr>
            <p:cNvPr id="1044" name="Rectangle 109"/>
            <p:cNvSpPr>
              <a:spLocks noChangeArrowheads="1"/>
            </p:cNvSpPr>
            <p:nvPr/>
          </p:nvSpPr>
          <p:spPr bwMode="auto">
            <a:xfrm>
              <a:off x="5328" y="618"/>
              <a:ext cx="354" cy="156"/>
            </a:xfrm>
            <a:prstGeom prst="rect">
              <a:avLst/>
            </a:prstGeom>
            <a:noFill/>
            <a:ln w="9525">
              <a:noFill/>
              <a:miter lim="800000"/>
              <a:headEnd/>
              <a:tailEnd/>
            </a:ln>
          </p:spPr>
          <p:txBody>
            <a:bodyPr wrap="none" lIns="0" tIns="46038" rIns="0" bIns="46038" anchor="ctr">
              <a:spAutoFit/>
            </a:bodyPr>
            <a:lstStyle/>
            <a:p>
              <a:pPr algn="ctr">
                <a:tabLst>
                  <a:tab pos="6400800" algn="r"/>
                  <a:tab pos="8636000" algn="r"/>
                </a:tabLst>
                <a:defRPr/>
              </a:pPr>
              <a:r>
                <a:rPr lang="en-GB" sz="1000" b="1">
                  <a:latin typeface="Arial" charset="0"/>
                  <a:cs typeface="Arial" charset="0"/>
                </a:rPr>
                <a:t>STICKER</a:t>
              </a:r>
            </a:p>
          </p:txBody>
        </p:sp>
        <p:sp>
          <p:nvSpPr>
            <p:cNvPr id="1045"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sp>
          <p:nvSpPr>
            <p:cNvPr id="1046"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grpSp>
      <p:sp>
        <p:nvSpPr>
          <p:cNvPr id="2" name="FootnoteAndSource" hidden="1"/>
          <p:cNvSpPr txBox="1">
            <a:spLocks noChangeArrowheads="1"/>
          </p:cNvSpPr>
          <p:nvPr/>
        </p:nvSpPr>
        <p:spPr bwMode="auto">
          <a:xfrm>
            <a:off x="406400" y="6207125"/>
            <a:ext cx="920750" cy="174625"/>
          </a:xfrm>
          <a:prstGeom prst="rect">
            <a:avLst/>
          </a:prstGeom>
          <a:noFill/>
          <a:ln w="9525">
            <a:noFill/>
            <a:miter lim="800000"/>
            <a:headEnd/>
            <a:tailEnd/>
          </a:ln>
        </p:spPr>
        <p:txBody>
          <a:bodyPr wrap="none" lIns="0" tIns="25400" rIns="0" bIns="25400">
            <a:spAutoFit/>
          </a:bodyPr>
          <a:lstStyle/>
          <a:p>
            <a:pPr marL="428625" indent="-428625" eaLnBrk="1" hangingPunct="1">
              <a:tabLst>
                <a:tab pos="346075" algn="r"/>
              </a:tabLst>
              <a:defRPr/>
            </a:pPr>
            <a:r>
              <a:rPr lang="de-DE" sz="800">
                <a:latin typeface="Arial" charset="0"/>
                <a:cs typeface="Arial" charset="0"/>
              </a:rPr>
              <a:t>FootnoteAndSource</a:t>
            </a:r>
          </a:p>
        </p:txBody>
      </p:sp>
      <p:sp>
        <p:nvSpPr>
          <p:cNvPr id="17" name="CapgeminiBox" hidden="1"/>
          <p:cNvSpPr>
            <a:spLocks noGrp="1" noChangeArrowheads="1"/>
          </p:cNvSpPr>
          <p:nvPr/>
        </p:nvSpPr>
        <p:spPr bwMode="auto">
          <a:xfrm>
            <a:off x="-1905000" y="20638"/>
            <a:ext cx="1905000" cy="276225"/>
          </a:xfrm>
          <a:prstGeom prst="rect">
            <a:avLst/>
          </a:prstGeom>
          <a:noFill/>
          <a:ln w="9525">
            <a:noFill/>
            <a:miter lim="800000"/>
            <a:headEnd/>
            <a:tailEnd/>
          </a:ln>
          <a:effectLst/>
        </p:spPr>
        <p:txBody>
          <a:bodyPr>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chemeClr val="tx1">
                    <a:lumMod val="85000"/>
                    <a:lumOff val="15000"/>
                  </a:schemeClr>
                </a:solidFill>
              </a:rPr>
              <a:t>Capgemini Consulting v7.6</a:t>
            </a:r>
          </a:p>
        </p:txBody>
      </p:sp>
      <p:pic>
        <p:nvPicPr>
          <p:cNvPr id="1035" name="Picture 2" descr="http://semanticweb.com/files/2013/09/ODI.png"/>
          <p:cNvPicPr>
            <a:picLocks noChangeAspect="1" noChangeArrowheads="1"/>
          </p:cNvPicPr>
          <p:nvPr/>
        </p:nvPicPr>
        <p:blipFill>
          <a:blip r:embed="rId13">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4" descr="http://www.intrasoft-intl.dk/images/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6" descr="http://www.legal-online.be/websites/39/uploads/image/logo%20Time%20Lex(1).jpg"/>
          <p:cNvPicPr>
            <a:picLocks noChangeAspect="1" noChangeArrowheads="1"/>
          </p:cNvPicPr>
          <p:nvPr/>
        </p:nvPicPr>
        <p:blipFill>
          <a:blip r:embed="rId15">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8" descr="http://www.sogeti.de/fileadmin/user_upload/Sogeti_cmyk.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0" descr="http://upload.wikimedia.org/wikipedia/commons/thumb/a/a7/University_of_Southampton_Logo.svg/2000px-University_of_Southampton_Logo.svg.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2" descr="http://inspire.ec.europa.eu/events/conferences/inspire_2011/logos/conterra_Logo_RGB_300_3,5cm.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4" descr="http://se-mashup.fokus.fraunhofer.de:8080/feature-event-clean/samples/ad-insertion/images/fokus.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21"/>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defRPr/>
            </a:pPr>
            <a:endParaRPr/>
          </a:p>
        </p:txBody>
      </p:sp>
      <p:cxnSp>
        <p:nvCxnSpPr>
          <p:cNvPr id="24" name="Straight Connector 23"/>
          <p:cNvCxnSpPr/>
          <p:nvPr userDrawn="1"/>
        </p:nvCxnSpPr>
        <p:spPr>
          <a:xfrm>
            <a:off x="350838" y="895350"/>
            <a:ext cx="7050087"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Lst>
  <p:transition spd="med">
    <p:fade/>
  </p:transition>
  <p:timing>
    <p:tnLst>
      <p:par>
        <p:cTn id="1" dur="indefinite" restart="never" nodeType="tmRoot"/>
      </p:par>
    </p:tnLst>
  </p:timing>
  <p:hf hdr="0" ftr="0" dt="0"/>
  <p:txStyles>
    <p:titleStyle>
      <a:lvl1pPr algn="l" rtl="0" eaLnBrk="0" fontAlgn="base" hangingPunct="0">
        <a:spcBef>
          <a:spcPct val="0"/>
        </a:spcBef>
        <a:spcAft>
          <a:spcPct val="0"/>
        </a:spcAft>
        <a:defRPr sz="2000" kern="1200">
          <a:solidFill>
            <a:srgbClr val="0C71B6"/>
          </a:solidFill>
          <a:latin typeface="Calibri" pitchFamily="34" charset="0"/>
          <a:ea typeface="Calibri" pitchFamily="34" charset="0"/>
          <a:cs typeface="Calibri" pitchFamily="34" charset="0"/>
        </a:defRPr>
      </a:lvl1pPr>
      <a:lvl2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2pPr>
      <a:lvl3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3pPr>
      <a:lvl4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4pPr>
      <a:lvl5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0" fontAlgn="base" hangingPunct="0">
        <a:lnSpc>
          <a:spcPct val="90000"/>
        </a:lnSpc>
        <a:spcBef>
          <a:spcPct val="0"/>
        </a:spcBef>
        <a:spcAft>
          <a:spcPts val="400"/>
        </a:spcAft>
        <a:buClr>
          <a:schemeClr val="accent2"/>
        </a:buClr>
        <a:buSzPct val="100000"/>
        <a:buBlip>
          <a:blip r:embed="rId21"/>
        </a:buBlip>
        <a:defRPr sz="1400" kern="1200">
          <a:solidFill>
            <a:srgbClr val="00359E"/>
          </a:solidFill>
          <a:latin typeface="Calibri" pitchFamily="34" charset="0"/>
          <a:ea typeface="Calibri" pitchFamily="34" charset="0"/>
          <a:cs typeface="Calibri" pitchFamily="34" charset="0"/>
        </a:defRPr>
      </a:lvl1pPr>
      <a:lvl2pPr marL="357188" indent="-174625" algn="l" rtl="0" eaLnBrk="0" fontAlgn="base" hangingPunct="0">
        <a:lnSpc>
          <a:spcPct val="90000"/>
        </a:lnSpc>
        <a:spcBef>
          <a:spcPct val="0"/>
        </a:spcBef>
        <a:spcAft>
          <a:spcPts val="400"/>
        </a:spcAft>
        <a:buClr>
          <a:schemeClr val="tx2"/>
        </a:buClr>
        <a:buBlip>
          <a:blip r:embed="rId21"/>
        </a:buBlip>
        <a:defRPr sz="1200" kern="1200">
          <a:solidFill>
            <a:srgbClr val="00359E"/>
          </a:solidFill>
          <a:latin typeface="Calibri" pitchFamily="34" charset="0"/>
          <a:ea typeface="Calibri" pitchFamily="34" charset="0"/>
          <a:cs typeface="Calibri" pitchFamily="34" charset="0"/>
        </a:defRPr>
      </a:lvl2pPr>
      <a:lvl3pPr marL="539750" indent="-182563" algn="l" rtl="0" eaLnBrk="0" fontAlgn="base" hangingPunct="0">
        <a:lnSpc>
          <a:spcPct val="90000"/>
        </a:lnSpc>
        <a:spcBef>
          <a:spcPct val="0"/>
        </a:spcBef>
        <a:spcAft>
          <a:spcPts val="400"/>
        </a:spcAft>
        <a:buBlip>
          <a:blip r:embed="rId21"/>
        </a:buBlip>
        <a:defRPr sz="1100" kern="1200">
          <a:solidFill>
            <a:srgbClr val="00359E"/>
          </a:solidFill>
          <a:latin typeface="Calibri" pitchFamily="34" charset="0"/>
          <a:ea typeface="Calibri" pitchFamily="34" charset="0"/>
          <a:cs typeface="Calibri" pitchFamily="34" charset="0"/>
        </a:defRPr>
      </a:lvl3pPr>
      <a:lvl4pPr marL="712788" indent="-173038" algn="l" rtl="0" eaLnBrk="0" fontAlgn="base" hangingPunct="0">
        <a:lnSpc>
          <a:spcPct val="90000"/>
        </a:lnSpc>
        <a:spcBef>
          <a:spcPct val="0"/>
        </a:spcBef>
        <a:spcAft>
          <a:spcPts val="400"/>
        </a:spcAft>
        <a:buBlip>
          <a:blip r:embed="rId21"/>
        </a:buBlip>
        <a:defRPr sz="1000" kern="1200">
          <a:solidFill>
            <a:srgbClr val="00359E"/>
          </a:solidFill>
          <a:latin typeface="Calibri" pitchFamily="34" charset="0"/>
          <a:ea typeface="Calibri" pitchFamily="34" charset="0"/>
          <a:cs typeface="Calibri" pitchFamily="34" charset="0"/>
        </a:defRPr>
      </a:lvl4pPr>
      <a:lvl5pPr marL="895350" indent="-182563" algn="l" rtl="0" eaLnBrk="0" fontAlgn="base" hangingPunct="0">
        <a:lnSpc>
          <a:spcPct val="90000"/>
        </a:lnSpc>
        <a:spcBef>
          <a:spcPct val="0"/>
        </a:spcBef>
        <a:spcAft>
          <a:spcPts val="400"/>
        </a:spcAft>
        <a:buBlip>
          <a:blip r:embed="rId21"/>
        </a:buBlip>
        <a:defRPr sz="1000" kern="1200">
          <a:solidFill>
            <a:srgbClr val="00359E"/>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Title Placeholder 1"/>
          <p:cNvSpPr>
            <a:spLocks noGrp="1"/>
          </p:cNvSpPr>
          <p:nvPr>
            <p:ph type="title"/>
          </p:nvPr>
        </p:nvSpPr>
        <p:spPr bwMode="auto">
          <a:xfrm>
            <a:off x="350838" y="0"/>
            <a:ext cx="7050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enter text – Header should be Calibri 20, no more than 2 lines </a:t>
            </a:r>
            <a:endParaRPr lang="en-GB" altLang="en-US" smtClean="0"/>
          </a:p>
        </p:txBody>
      </p:sp>
      <p:sp>
        <p:nvSpPr>
          <p:cNvPr id="19459" name="Text Placeholder 2"/>
          <p:cNvSpPr>
            <a:spLocks noGrp="1"/>
          </p:cNvSpPr>
          <p:nvPr>
            <p:ph type="body" idx="1"/>
          </p:nvPr>
        </p:nvSpPr>
        <p:spPr bwMode="auto">
          <a:xfrm>
            <a:off x="350838" y="1916113"/>
            <a:ext cx="92106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en-US" smtClean="0"/>
              <a:t>Text</a:t>
            </a:r>
          </a:p>
          <a:p>
            <a:pPr lvl="1"/>
            <a:r>
              <a:rPr lang="nl-NL" altLang="en-US" smtClean="0"/>
              <a:t>Text</a:t>
            </a:r>
          </a:p>
          <a:p>
            <a:pPr lvl="2"/>
            <a:r>
              <a:rPr lang="nl-NL" altLang="en-US" smtClean="0"/>
              <a:t>Text</a:t>
            </a:r>
          </a:p>
          <a:p>
            <a:pPr lvl="3"/>
            <a:r>
              <a:rPr lang="nl-NL" altLang="en-US" smtClean="0"/>
              <a:t>Text	</a:t>
            </a:r>
          </a:p>
          <a:p>
            <a:pPr lvl="0"/>
            <a:endParaRPr lang="nl-NL" altLang="en-US" smtClean="0"/>
          </a:p>
        </p:txBody>
      </p:sp>
      <p:pic>
        <p:nvPicPr>
          <p:cNvPr id="1946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6775" y="6556375"/>
            <a:ext cx="1519238"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half" idx="2"/>
          </p:nvPr>
        </p:nvSpPr>
        <p:spPr>
          <a:xfrm>
            <a:off x="-15875" y="6535738"/>
            <a:ext cx="936625" cy="201612"/>
          </a:xfrm>
          <a:prstGeom prst="rect">
            <a:avLst/>
          </a:prstGeom>
        </p:spPr>
        <p:txBody>
          <a:bodyPr vert="horz" lIns="91440" tIns="45720" rIns="91440" bIns="45720" rtlCol="0" anchor="ctr"/>
          <a:lstStyle>
            <a:lvl1pPr algn="l" rtl="0" eaLnBrk="1" fontAlgn="auto" hangingPunct="1">
              <a:spcBef>
                <a:spcPts val="0"/>
              </a:spcBef>
              <a:spcAft>
                <a:spcPts val="0"/>
              </a:spcAft>
              <a:defRPr lang="de-CH" sz="700" kern="1200">
                <a:solidFill>
                  <a:srgbClr val="85888B"/>
                </a:solidFill>
                <a:latin typeface="+mn-lt"/>
                <a:ea typeface="+mn-ea"/>
                <a:cs typeface="+mn-cs"/>
              </a:defRPr>
            </a:lvl1pPr>
          </a:lstStyle>
          <a:p>
            <a:pPr>
              <a:defRPr/>
            </a:pPr>
            <a:r>
              <a:rPr lang="fr-FR" smtClean="0"/>
              <a:t>ODIP Project Copyright © 2015 All rights reserved.</a:t>
            </a:r>
            <a:endParaRPr lang="en-US" dirty="0"/>
          </a:p>
        </p:txBody>
      </p:sp>
      <p:grpSp>
        <p:nvGrpSpPr>
          <p:cNvPr id="19462" name="Group_Sticker" hidden="1"/>
          <p:cNvGrpSpPr>
            <a:grpSpLocks/>
          </p:cNvGrpSpPr>
          <p:nvPr>
            <p:custDataLst>
              <p:tags r:id="rId9"/>
            </p:custDataLst>
          </p:nvPr>
        </p:nvGrpSpPr>
        <p:grpSpPr bwMode="auto">
          <a:xfrm>
            <a:off x="8999538" y="1036638"/>
            <a:ext cx="561975" cy="247650"/>
            <a:chOff x="5328" y="618"/>
            <a:chExt cx="354" cy="156"/>
          </a:xfrm>
        </p:grpSpPr>
        <p:sp>
          <p:nvSpPr>
            <p:cNvPr id="2067" name="Rectangle 109"/>
            <p:cNvSpPr>
              <a:spLocks noChangeArrowheads="1"/>
            </p:cNvSpPr>
            <p:nvPr/>
          </p:nvSpPr>
          <p:spPr bwMode="auto">
            <a:xfrm>
              <a:off x="5328" y="618"/>
              <a:ext cx="354" cy="156"/>
            </a:xfrm>
            <a:prstGeom prst="rect">
              <a:avLst/>
            </a:prstGeom>
            <a:noFill/>
            <a:ln w="9525">
              <a:noFill/>
              <a:miter lim="800000"/>
              <a:headEnd/>
              <a:tailEnd/>
            </a:ln>
          </p:spPr>
          <p:txBody>
            <a:bodyPr wrap="none" lIns="0" tIns="46038" rIns="0" bIns="46038" anchor="ctr">
              <a:spAutoFit/>
            </a:bodyPr>
            <a:lstStyle/>
            <a:p>
              <a:pPr algn="ctr">
                <a:tabLst>
                  <a:tab pos="6400800" algn="r"/>
                  <a:tab pos="8636000" algn="r"/>
                </a:tabLst>
                <a:defRPr/>
              </a:pPr>
              <a:r>
                <a:rPr lang="en-GB" sz="1000" b="1">
                  <a:solidFill>
                    <a:srgbClr val="000000"/>
                  </a:solidFill>
                  <a:latin typeface="Arial" charset="0"/>
                  <a:cs typeface="Arial" charset="0"/>
                </a:rPr>
                <a:t>STICKER</a:t>
              </a:r>
            </a:p>
          </p:txBody>
        </p:sp>
        <p:sp>
          <p:nvSpPr>
            <p:cNvPr id="2068"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sp>
          <p:nvSpPr>
            <p:cNvPr id="2069"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p:spPr>
          <p:txBody>
            <a:bodyPr wrap="none" anchor="ctr"/>
            <a:lstStyle/>
            <a:p>
              <a:pPr>
                <a:defRPr/>
              </a:pPr>
              <a:endParaRPr lang="nl-NL">
                <a:latin typeface="Arial" charset="0"/>
                <a:cs typeface="Arial" charset="0"/>
              </a:endParaRPr>
            </a:p>
          </p:txBody>
        </p:sp>
      </p:grpSp>
      <p:sp>
        <p:nvSpPr>
          <p:cNvPr id="2055" name="FootnoteAndSource" hidden="1"/>
          <p:cNvSpPr txBox="1">
            <a:spLocks noChangeArrowheads="1"/>
          </p:cNvSpPr>
          <p:nvPr>
            <p:custDataLst>
              <p:tags r:id="rId10"/>
            </p:custDataLst>
          </p:nvPr>
        </p:nvSpPr>
        <p:spPr bwMode="auto">
          <a:xfrm>
            <a:off x="406400" y="6207125"/>
            <a:ext cx="920750" cy="174625"/>
          </a:xfrm>
          <a:prstGeom prst="rect">
            <a:avLst/>
          </a:prstGeom>
          <a:noFill/>
          <a:ln w="9525">
            <a:noFill/>
            <a:miter lim="800000"/>
            <a:headEnd/>
            <a:tailEnd/>
          </a:ln>
        </p:spPr>
        <p:txBody>
          <a:bodyPr wrap="none" lIns="0" tIns="25400" rIns="0" bIns="25400">
            <a:spAutoFit/>
          </a:bodyPr>
          <a:lstStyle/>
          <a:p>
            <a:pPr marL="428625" indent="-428625" eaLnBrk="1" hangingPunct="1">
              <a:tabLst>
                <a:tab pos="346075" algn="r"/>
              </a:tabLst>
              <a:defRPr/>
            </a:pPr>
            <a:r>
              <a:rPr lang="de-DE" sz="800">
                <a:solidFill>
                  <a:srgbClr val="000000"/>
                </a:solidFill>
                <a:latin typeface="Arial" charset="0"/>
                <a:cs typeface="Arial" charset="0"/>
              </a:rPr>
              <a:t>FootnoteAndSource</a:t>
            </a:r>
          </a:p>
        </p:txBody>
      </p:sp>
      <p:sp>
        <p:nvSpPr>
          <p:cNvPr id="17" name="CapgeminiBox" hidden="1"/>
          <p:cNvSpPr>
            <a:spLocks noGrp="1" noChangeArrowheads="1"/>
          </p:cNvSpPr>
          <p:nvPr/>
        </p:nvSpPr>
        <p:spPr bwMode="auto">
          <a:xfrm>
            <a:off x="-1905000" y="20638"/>
            <a:ext cx="1905000" cy="276225"/>
          </a:xfrm>
          <a:prstGeom prst="rect">
            <a:avLst/>
          </a:prstGeom>
          <a:noFill/>
          <a:ln w="9525">
            <a:noFill/>
            <a:miter lim="800000"/>
            <a:headEnd/>
            <a:tailEnd/>
          </a:ln>
          <a:effectLst/>
        </p:spPr>
        <p:txBody>
          <a:bodyPr>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rgbClr val="000000">
                    <a:lumMod val="85000"/>
                    <a:lumOff val="15000"/>
                  </a:srgbClr>
                </a:solidFill>
              </a:rPr>
              <a:t>Capgemini Consulting v7.6</a:t>
            </a:r>
          </a:p>
        </p:txBody>
      </p:sp>
      <p:pic>
        <p:nvPicPr>
          <p:cNvPr id="19465" name="Picture 2" descr="http://semanticweb.com/files/2013/09/ODI.png"/>
          <p:cNvPicPr>
            <a:picLocks noChangeAspect="1" noChangeArrowheads="1"/>
          </p:cNvPicPr>
          <p:nvPr/>
        </p:nvPicPr>
        <p:blipFill>
          <a:blip r:embed="rId12">
            <a:extLst>
              <a:ext uri="{28A0092B-C50C-407E-A947-70E740481C1C}">
                <a14:useLocalDpi xmlns:a14="http://schemas.microsoft.com/office/drawing/2010/main" val="0"/>
              </a:ext>
            </a:extLst>
          </a:blip>
          <a:srcRect l="13980" t="31438" r="13901" b="36395"/>
          <a:stretch>
            <a:fillRect/>
          </a:stretch>
        </p:blipFill>
        <p:spPr bwMode="auto">
          <a:xfrm>
            <a:off x="2686050" y="6550025"/>
            <a:ext cx="6588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4" descr="http://www.intrasoft-intl.dk/image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7600" y="6542088"/>
            <a:ext cx="647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6" descr="http://www.legal-online.be/websites/39/uploads/image/logo%20Time%20Lex(1).jpg"/>
          <p:cNvPicPr>
            <a:picLocks noChangeAspect="1" noChangeArrowheads="1"/>
          </p:cNvPicPr>
          <p:nvPr/>
        </p:nvPicPr>
        <p:blipFill>
          <a:blip r:embed="rId14">
            <a:extLst>
              <a:ext uri="{28A0092B-C50C-407E-A947-70E740481C1C}">
                <a14:useLocalDpi xmlns:a14="http://schemas.microsoft.com/office/drawing/2010/main" val="0"/>
              </a:ext>
            </a:extLst>
          </a:blip>
          <a:srcRect b="10550"/>
          <a:stretch>
            <a:fillRect/>
          </a:stretch>
        </p:blipFill>
        <p:spPr bwMode="auto">
          <a:xfrm>
            <a:off x="4611688" y="6545263"/>
            <a:ext cx="23495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8" descr="http://www.sogeti.de/fileadmin/user_upload/Sogeti_cmyk.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613" y="6543675"/>
            <a:ext cx="841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0" descr="http://upload.wikimedia.org/wikipedia/commons/thumb/a/a7/University_of_Southampton_Logo.svg/2000px-University_of_Southampton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94438" y="6569075"/>
            <a:ext cx="8667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12" descr="http://inspire.ec.europa.eu/events/conferences/inspire_2011/logos/conterra_Logo_RGB_300_3,5cm.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7600" y="6586538"/>
            <a:ext cx="94773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4" descr="http://se-mashup.fokus.fraunhofer.de:8080/feature-event-clean/samples/ad-insertion/images/fokus.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10613" y="6481763"/>
            <a:ext cx="850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21"/>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400925" y="33338"/>
            <a:ext cx="24542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buClr>
                <a:srgbClr val="B10034"/>
              </a:buClr>
              <a:defRPr/>
            </a:pPr>
            <a:endParaRPr/>
          </a:p>
        </p:txBody>
      </p:sp>
      <p:cxnSp>
        <p:nvCxnSpPr>
          <p:cNvPr id="24" name="Straight Connector 23"/>
          <p:cNvCxnSpPr/>
          <p:nvPr userDrawn="1"/>
        </p:nvCxnSpPr>
        <p:spPr>
          <a:xfrm>
            <a:off x="350838" y="895350"/>
            <a:ext cx="705008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Lst>
  <p:transition spd="med">
    <p:fade/>
  </p:transition>
  <p:timing>
    <p:tnLst>
      <p:par>
        <p:cTn id="1" dur="indefinite" restart="never" nodeType="tmRoot"/>
      </p:par>
    </p:tnLst>
  </p:timing>
  <p:hf hdr="0" ftr="0" dt="0"/>
  <p:txStyles>
    <p:titleStyle>
      <a:lvl1pPr algn="l" rtl="0" eaLnBrk="0" fontAlgn="base" hangingPunct="0">
        <a:spcBef>
          <a:spcPct val="0"/>
        </a:spcBef>
        <a:spcAft>
          <a:spcPct val="0"/>
        </a:spcAft>
        <a:defRPr sz="2000" kern="1200">
          <a:solidFill>
            <a:srgbClr val="0C71B6"/>
          </a:solidFill>
          <a:latin typeface="Calibri" pitchFamily="34" charset="0"/>
          <a:ea typeface="Calibri" pitchFamily="34" charset="0"/>
          <a:cs typeface="Calibri" pitchFamily="34" charset="0"/>
        </a:defRPr>
      </a:lvl1pPr>
      <a:lvl2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2pPr>
      <a:lvl3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3pPr>
      <a:lvl4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4pPr>
      <a:lvl5pPr algn="l" rtl="0" eaLnBrk="0" fontAlgn="base" hangingPunct="0">
        <a:spcBef>
          <a:spcPct val="0"/>
        </a:spcBef>
        <a:spcAft>
          <a:spcPct val="0"/>
        </a:spcAft>
        <a:defRPr sz="2000">
          <a:solidFill>
            <a:srgbClr val="0C71B6"/>
          </a:solidFill>
          <a:latin typeface="Calibri" pitchFamily="34" charset="0"/>
          <a:ea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0" fontAlgn="base" hangingPunct="0">
        <a:lnSpc>
          <a:spcPct val="90000"/>
        </a:lnSpc>
        <a:spcBef>
          <a:spcPct val="0"/>
        </a:spcBef>
        <a:spcAft>
          <a:spcPts val="400"/>
        </a:spcAft>
        <a:buClr>
          <a:schemeClr val="accent2"/>
        </a:buClr>
        <a:buSzPct val="100000"/>
        <a:buBlip>
          <a:blip r:embed="rId20"/>
        </a:buBlip>
        <a:defRPr sz="1400" kern="1200">
          <a:solidFill>
            <a:srgbClr val="262626"/>
          </a:solidFill>
          <a:latin typeface="Calibri" pitchFamily="34" charset="0"/>
          <a:ea typeface="Calibri" pitchFamily="34" charset="0"/>
          <a:cs typeface="Calibri" pitchFamily="34" charset="0"/>
        </a:defRPr>
      </a:lvl1pPr>
      <a:lvl2pPr marL="357188" indent="-174625" algn="l" rtl="0" eaLnBrk="0" fontAlgn="base" hangingPunct="0">
        <a:lnSpc>
          <a:spcPct val="90000"/>
        </a:lnSpc>
        <a:spcBef>
          <a:spcPct val="0"/>
        </a:spcBef>
        <a:spcAft>
          <a:spcPts val="400"/>
        </a:spcAft>
        <a:buClr>
          <a:schemeClr val="tx2"/>
        </a:buClr>
        <a:buBlip>
          <a:blip r:embed="rId20"/>
        </a:buBlip>
        <a:defRPr sz="1200" kern="1200">
          <a:solidFill>
            <a:srgbClr val="262626"/>
          </a:solidFill>
          <a:latin typeface="Calibri" pitchFamily="34" charset="0"/>
          <a:ea typeface="Calibri" pitchFamily="34" charset="0"/>
          <a:cs typeface="Calibri" pitchFamily="34" charset="0"/>
        </a:defRPr>
      </a:lvl2pPr>
      <a:lvl3pPr marL="539750" indent="-182563" algn="l" rtl="0" eaLnBrk="0" fontAlgn="base" hangingPunct="0">
        <a:lnSpc>
          <a:spcPct val="90000"/>
        </a:lnSpc>
        <a:spcBef>
          <a:spcPct val="0"/>
        </a:spcBef>
        <a:spcAft>
          <a:spcPts val="400"/>
        </a:spcAft>
        <a:buBlip>
          <a:blip r:embed="rId20"/>
        </a:buBlip>
        <a:defRPr sz="1100" kern="1200">
          <a:solidFill>
            <a:srgbClr val="262626"/>
          </a:solidFill>
          <a:latin typeface="Calibri" pitchFamily="34" charset="0"/>
          <a:ea typeface="Calibri" pitchFamily="34" charset="0"/>
          <a:cs typeface="Calibri" pitchFamily="34" charset="0"/>
        </a:defRPr>
      </a:lvl3pPr>
      <a:lvl4pPr marL="712788" indent="-173038" algn="l" rtl="0" eaLnBrk="0" fontAlgn="base" hangingPunct="0">
        <a:lnSpc>
          <a:spcPct val="90000"/>
        </a:lnSpc>
        <a:spcBef>
          <a:spcPct val="0"/>
        </a:spcBef>
        <a:spcAft>
          <a:spcPts val="400"/>
        </a:spcAft>
        <a:buBlip>
          <a:blip r:embed="rId20"/>
        </a:buBlip>
        <a:defRPr sz="1000" kern="1200">
          <a:solidFill>
            <a:srgbClr val="262626"/>
          </a:solidFill>
          <a:latin typeface="Calibri" pitchFamily="34" charset="0"/>
          <a:ea typeface="Calibri" pitchFamily="34" charset="0"/>
          <a:cs typeface="Calibri" pitchFamily="34" charset="0"/>
        </a:defRPr>
      </a:lvl4pPr>
      <a:lvl5pPr marL="895350" indent="-182563" algn="l" rtl="0" eaLnBrk="0" fontAlgn="base" hangingPunct="0">
        <a:lnSpc>
          <a:spcPct val="90000"/>
        </a:lnSpc>
        <a:spcBef>
          <a:spcPct val="0"/>
        </a:spcBef>
        <a:spcAft>
          <a:spcPts val="400"/>
        </a:spcAft>
        <a:buBlip>
          <a:blip r:embed="rId20"/>
        </a:buBlip>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europeandataportal.eu/en/highlights/how-open-data-being-re-used-europe" TargetMode="Externa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5.xml"/><Relationship Id="rId7" Type="http://schemas.openxmlformats.org/officeDocument/2006/relationships/diagramData" Target="../diagrams/data1.xml"/><Relationship Id="rId12" Type="http://schemas.openxmlformats.org/officeDocument/2006/relationships/image" Target="../media/image11.jpeg"/><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1.emf"/><Relationship Id="rId11" Type="http://schemas.microsoft.com/office/2007/relationships/diagramDrawing" Target="../diagrams/drawing1.xml"/><Relationship Id="rId5" Type="http://schemas.openxmlformats.org/officeDocument/2006/relationships/oleObject" Target="../embeddings/oleObject7.bin"/><Relationship Id="rId10" Type="http://schemas.openxmlformats.org/officeDocument/2006/relationships/diagramColors" Target="../diagrams/colors1.xml"/><Relationship Id="rId4" Type="http://schemas.openxmlformats.org/officeDocument/2006/relationships/notesSlide" Target="../notesSlides/notesSlide2.xml"/><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a:xfrm>
            <a:off x="494950" y="476250"/>
            <a:ext cx="5648675" cy="939800"/>
          </a:xfrm>
        </p:spPr>
        <p:txBody>
          <a:bodyPr/>
          <a:lstStyle/>
          <a:p>
            <a:pPr eaLnBrk="1" hangingPunct="1"/>
            <a:r>
              <a:rPr lang="en-GB" altLang="en-US" sz="2800" dirty="0" smtClean="0"/>
              <a:t>Open Data re-use – what are businesses doing with Open Data</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 for Open Data publishers and re-users</a:t>
            </a:r>
            <a:endParaRPr lang="fr-FR" dirty="0"/>
          </a:p>
        </p:txBody>
      </p:sp>
      <p:pic>
        <p:nvPicPr>
          <p:cNvPr id="6" name="Picture 5"/>
          <p:cNvPicPr>
            <a:picLocks noChangeAspect="1"/>
          </p:cNvPicPr>
          <p:nvPr/>
        </p:nvPicPr>
        <p:blipFill rotWithShape="1">
          <a:blip r:embed="rId3"/>
          <a:srcRect b="16692"/>
          <a:stretch/>
        </p:blipFill>
        <p:spPr>
          <a:xfrm>
            <a:off x="0" y="1299176"/>
            <a:ext cx="9906000" cy="2921912"/>
          </a:xfrm>
          <a:prstGeom prst="rect">
            <a:avLst/>
          </a:prstGeom>
        </p:spPr>
      </p:pic>
      <p:sp>
        <p:nvSpPr>
          <p:cNvPr id="61" name="Rounded Rectangle 60"/>
          <p:cNvSpPr/>
          <p:nvPr/>
        </p:nvSpPr>
        <p:spPr bwMode="auto">
          <a:xfrm>
            <a:off x="365275" y="4221088"/>
            <a:ext cx="4227685" cy="2168374"/>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70C0"/>
                </a:solidFill>
              </a:rPr>
              <a:t>Main barriers for publishers:</a:t>
            </a:r>
          </a:p>
          <a:p>
            <a:r>
              <a:rPr lang="en-US" sz="1100" b="1" dirty="0" smtClean="0">
                <a:solidFill>
                  <a:srgbClr val="0070C0"/>
                </a:solidFill>
              </a:rPr>
              <a:t> </a:t>
            </a:r>
          </a:p>
          <a:p>
            <a:pPr marL="182563" lvl="0" indent="-182563">
              <a:lnSpc>
                <a:spcPct val="90000"/>
              </a:lnSpc>
              <a:spcBef>
                <a:spcPts val="0"/>
              </a:spcBef>
              <a:spcAft>
                <a:spcPts val="400"/>
              </a:spcAft>
              <a:buClr>
                <a:srgbClr val="0070C0"/>
              </a:buClr>
              <a:buSzPct val="100000"/>
              <a:buBlip>
                <a:blip r:embed="rId4"/>
              </a:buBlip>
            </a:pPr>
            <a:r>
              <a:rPr lang="en-US" sz="1600" dirty="0" smtClean="0">
                <a:solidFill>
                  <a:srgbClr val="0070C0"/>
                </a:solidFill>
              </a:rPr>
              <a:t>Financial: main barrier for 71% of EU countries</a:t>
            </a:r>
            <a:endParaRPr lang="en-US" sz="1600" b="1" dirty="0">
              <a:solidFill>
                <a:srgbClr val="0070C0"/>
              </a:solidFill>
            </a:endParaRP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Legal: 2</a:t>
            </a:r>
            <a:r>
              <a:rPr lang="en-GB" sz="1600" baseline="30000" dirty="0" smtClean="0">
                <a:solidFill>
                  <a:srgbClr val="0070C0"/>
                </a:solidFill>
              </a:rPr>
              <a:t>nd</a:t>
            </a:r>
            <a:r>
              <a:rPr lang="en-GB" sz="1600" dirty="0" smtClean="0">
                <a:solidFill>
                  <a:srgbClr val="0070C0"/>
                </a:solidFill>
              </a:rPr>
              <a:t> most important barrier for 58%</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Technical: 3</a:t>
            </a:r>
            <a:r>
              <a:rPr lang="en-GB" sz="1600" baseline="30000" dirty="0" smtClean="0">
                <a:solidFill>
                  <a:srgbClr val="0070C0"/>
                </a:solidFill>
              </a:rPr>
              <a:t>rd</a:t>
            </a:r>
            <a:r>
              <a:rPr lang="en-GB" sz="1600" dirty="0" smtClean="0">
                <a:solidFill>
                  <a:srgbClr val="0070C0"/>
                </a:solidFill>
              </a:rPr>
              <a:t> barrier for 52%</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Political: 4</a:t>
            </a:r>
            <a:r>
              <a:rPr lang="en-GB" sz="1600" baseline="30000" dirty="0" smtClean="0">
                <a:solidFill>
                  <a:srgbClr val="0070C0"/>
                </a:solidFill>
              </a:rPr>
              <a:t>th</a:t>
            </a:r>
            <a:r>
              <a:rPr lang="en-GB" sz="1600" dirty="0" smtClean="0">
                <a:solidFill>
                  <a:srgbClr val="0070C0"/>
                </a:solidFill>
              </a:rPr>
              <a:t> barrier for 45%</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Other, such as organisational barriers and lack of awareness</a:t>
            </a:r>
          </a:p>
        </p:txBody>
      </p:sp>
      <p:sp>
        <p:nvSpPr>
          <p:cNvPr id="62" name="Rounded Rectangle 61"/>
          <p:cNvSpPr/>
          <p:nvPr/>
        </p:nvSpPr>
        <p:spPr bwMode="auto">
          <a:xfrm>
            <a:off x="5169024" y="4221088"/>
            <a:ext cx="4227686" cy="2168374"/>
          </a:xfrm>
          <a:prstGeom prst="roundRect">
            <a:avLst/>
          </a:prstGeom>
          <a:solidFill>
            <a:schemeClr val="bg1"/>
          </a:solidFill>
          <a:ln w="9525">
            <a:solidFill>
              <a:srgbClr val="2C35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70C0"/>
                </a:solidFill>
              </a:rPr>
              <a:t>Main barriers for re-users:</a:t>
            </a:r>
            <a:endParaRPr lang="en-US" b="1" dirty="0">
              <a:solidFill>
                <a:srgbClr val="0070C0"/>
              </a:solidFill>
            </a:endParaRPr>
          </a:p>
          <a:p>
            <a:pPr algn="ctr"/>
            <a:endParaRPr lang="en-US" sz="1200" b="1" dirty="0" smtClean="0">
              <a:solidFill>
                <a:srgbClr val="0070C0"/>
              </a:solidFill>
            </a:endParaRP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Lack </a:t>
            </a:r>
            <a:r>
              <a:rPr lang="en-GB" sz="1600" dirty="0">
                <a:solidFill>
                  <a:srgbClr val="0070C0"/>
                </a:solidFill>
              </a:rPr>
              <a:t>of </a:t>
            </a:r>
            <a:r>
              <a:rPr lang="en-GB" sz="1600" dirty="0" smtClean="0">
                <a:solidFill>
                  <a:srgbClr val="0070C0"/>
                </a:solidFill>
              </a:rPr>
              <a:t>awareness: main barrier for 68%</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Low availability: 2</a:t>
            </a:r>
            <a:r>
              <a:rPr lang="en-GB" sz="1600" baseline="30000" dirty="0" smtClean="0">
                <a:solidFill>
                  <a:srgbClr val="0070C0"/>
                </a:solidFill>
              </a:rPr>
              <a:t>nd</a:t>
            </a:r>
            <a:r>
              <a:rPr lang="en-GB" sz="1600" dirty="0" smtClean="0">
                <a:solidFill>
                  <a:srgbClr val="0070C0"/>
                </a:solidFill>
              </a:rPr>
              <a:t> most important for 42%</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Technical: 3</a:t>
            </a:r>
            <a:r>
              <a:rPr lang="en-GB" sz="1600" baseline="30000" dirty="0" smtClean="0">
                <a:solidFill>
                  <a:srgbClr val="0070C0"/>
                </a:solidFill>
              </a:rPr>
              <a:t>rd</a:t>
            </a:r>
            <a:r>
              <a:rPr lang="en-GB" sz="1600" dirty="0" smtClean="0">
                <a:solidFill>
                  <a:srgbClr val="0070C0"/>
                </a:solidFill>
              </a:rPr>
              <a:t> barrier for 32%</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Legal: 4</a:t>
            </a:r>
            <a:r>
              <a:rPr lang="en-GB" sz="1600" baseline="30000" dirty="0" smtClean="0">
                <a:solidFill>
                  <a:srgbClr val="0070C0"/>
                </a:solidFill>
              </a:rPr>
              <a:t>th</a:t>
            </a:r>
            <a:r>
              <a:rPr lang="en-GB" sz="1600" dirty="0" smtClean="0">
                <a:solidFill>
                  <a:srgbClr val="0070C0"/>
                </a:solidFill>
              </a:rPr>
              <a:t> barrier for 26%</a:t>
            </a:r>
            <a:endParaRPr lang="en-US" sz="1600" dirty="0">
              <a:solidFill>
                <a:srgbClr val="0070C0"/>
              </a:solidFill>
            </a:endParaRP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Financial: 5</a:t>
            </a:r>
            <a:r>
              <a:rPr lang="en-GB" sz="1600" baseline="30000" dirty="0" smtClean="0">
                <a:solidFill>
                  <a:srgbClr val="0070C0"/>
                </a:solidFill>
              </a:rPr>
              <a:t>th</a:t>
            </a:r>
            <a:r>
              <a:rPr lang="en-GB" sz="1600" dirty="0" smtClean="0">
                <a:solidFill>
                  <a:srgbClr val="0070C0"/>
                </a:solidFill>
              </a:rPr>
              <a:t> barrier for 19%</a:t>
            </a:r>
          </a:p>
          <a:p>
            <a:pPr marL="182563" lvl="0" indent="-182563">
              <a:lnSpc>
                <a:spcPct val="90000"/>
              </a:lnSpc>
              <a:spcBef>
                <a:spcPts val="0"/>
              </a:spcBef>
              <a:spcAft>
                <a:spcPts val="400"/>
              </a:spcAft>
              <a:buClr>
                <a:srgbClr val="0070C0"/>
              </a:buClr>
              <a:buSzPct val="100000"/>
              <a:buBlip>
                <a:blip r:embed="rId4"/>
              </a:buBlip>
            </a:pPr>
            <a:r>
              <a:rPr lang="en-GB" sz="1600" dirty="0" smtClean="0">
                <a:solidFill>
                  <a:srgbClr val="0070C0"/>
                </a:solidFill>
              </a:rPr>
              <a:t>Other, such as political barriers</a:t>
            </a:r>
            <a:endParaRPr lang="en-US" sz="1600" dirty="0">
              <a:solidFill>
                <a:srgbClr val="0070C0"/>
              </a:solidFill>
            </a:endParaRPr>
          </a:p>
        </p:txBody>
      </p:sp>
      <p:sp>
        <p:nvSpPr>
          <p:cNvPr id="7" name="TextBox 6"/>
          <p:cNvSpPr txBox="1"/>
          <p:nvPr/>
        </p:nvSpPr>
        <p:spPr>
          <a:xfrm>
            <a:off x="0" y="6497960"/>
            <a:ext cx="792088" cy="360040"/>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kumimoji="0" lang="nl-NL" sz="800" b="0" i="1" u="none" strike="noStrike" kern="1200" cap="none" spc="0" normalizeH="0" baseline="0" noProof="0" dirty="0" smtClean="0">
                <a:ln>
                  <a:noFill/>
                </a:ln>
                <a:effectLst/>
                <a:uLnTx/>
                <a:uFillTx/>
                <a:latin typeface="Calibri" pitchFamily="34" charset="0"/>
                <a:ea typeface="+mn-ea"/>
                <a:cs typeface="Calibri" pitchFamily="34" charset="0"/>
              </a:rPr>
              <a:t>Copyright EDP CC BY </a:t>
            </a:r>
          </a:p>
        </p:txBody>
      </p:sp>
    </p:spTree>
    <p:extLst>
      <p:ext uri="{BB962C8B-B14F-4D97-AF65-F5344CB8AC3E}">
        <p14:creationId xmlns:p14="http://schemas.microsoft.com/office/powerpoint/2010/main" val="67296799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
        <p:nvSpPr>
          <p:cNvPr id="4" name="Slide Number Placeholder 3"/>
          <p:cNvSpPr>
            <a:spLocks noGrp="1"/>
          </p:cNvSpPr>
          <p:nvPr>
            <p:ph type="sldNum" sz="quarter" idx="15"/>
          </p:nvPr>
        </p:nvSpPr>
        <p:spPr/>
        <p:txBody>
          <a:bodyPr/>
          <a:lstStyle/>
          <a:p>
            <a:fld id="{44505413-4954-4A72-8CD3-3101A511C2C5}" type="slidenum">
              <a:rPr lang="en-GB" altLang="en-US" smtClean="0"/>
              <a:pPr/>
              <a:t>11</a:t>
            </a:fld>
            <a:endParaRPr lang="en-GB"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813328"/>
          </a:xfrm>
          <a:prstGeom prst="rect">
            <a:avLst/>
          </a:prstGeom>
        </p:spPr>
      </p:pic>
    </p:spTree>
    <p:extLst>
      <p:ext uri="{BB962C8B-B14F-4D97-AF65-F5344CB8AC3E}">
        <p14:creationId xmlns:p14="http://schemas.microsoft.com/office/powerpoint/2010/main" val="326878551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Recent EDP reports – </a:t>
            </a:r>
            <a:r>
              <a:rPr lang="nl-NL" dirty="0" smtClean="0"/>
              <a:t>Re-using Open Data</a:t>
            </a:r>
            <a:endParaRPr lang="nl-NL" dirty="0"/>
          </a:p>
        </p:txBody>
      </p:sp>
      <p:sp>
        <p:nvSpPr>
          <p:cNvPr id="5" name="Text Placeholder 4"/>
          <p:cNvSpPr>
            <a:spLocks noGrp="1"/>
          </p:cNvSpPr>
          <p:nvPr>
            <p:ph type="body" sz="quarter" idx="19"/>
          </p:nvPr>
        </p:nvSpPr>
        <p:spPr/>
        <p:txBody>
          <a:bodyPr/>
          <a:lstStyle/>
          <a:p>
            <a:r>
              <a:rPr lang="nl-NL" dirty="0">
                <a:hlinkClick r:id="rId2"/>
              </a:rPr>
              <a:t>https://</a:t>
            </a:r>
            <a:r>
              <a:rPr lang="nl-NL" dirty="0" smtClean="0">
                <a:hlinkClick r:id="rId2"/>
              </a:rPr>
              <a:t>www.europeandataportal.eu/en/highlights/how-open-data-being-re-used-europe</a:t>
            </a:r>
            <a:r>
              <a:rPr lang="nl-NL" dirty="0" smtClean="0"/>
              <a:t> </a:t>
            </a:r>
            <a:endParaRPr lang="nl-NL" dirty="0"/>
          </a:p>
        </p:txBody>
      </p:sp>
      <p:pic>
        <p:nvPicPr>
          <p:cNvPr id="8" name="Picture 7" descr="\\troom-x.capgemini.com@SSL\DavWWWRoot\sites\odip\Shared Documents\B. Operational Documentation\Service 3\WP3 - Economic Analysis\Task 3 - Open Data re-use\02 Illustrations - infographs\Coverpage-page-00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35" y="1636873"/>
            <a:ext cx="3600711" cy="4823990"/>
          </a:xfrm>
          <a:prstGeom prst="rect">
            <a:avLst/>
          </a:prstGeom>
          <a:noFill/>
          <a:ln>
            <a:noFill/>
          </a:ln>
        </p:spPr>
      </p:pic>
      <p:pic>
        <p:nvPicPr>
          <p:cNvPr id="9" name="Picture 8" descr="\\troom-x.capgemini.com@SSL\DavWWWRoot\sites\odip\Shared Documents\B. Operational Documentation\Service 3\WP3 - Economic Analysis\Task 3 - Open Data re-use\02 Illustrations - infographs\Exec. summary infographic-page-00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9024" y="1636873"/>
            <a:ext cx="3600711" cy="4751982"/>
          </a:xfrm>
          <a:prstGeom prst="rect">
            <a:avLst/>
          </a:prstGeom>
          <a:noFill/>
          <a:ln>
            <a:noFill/>
          </a:ln>
        </p:spPr>
      </p:pic>
    </p:spTree>
    <p:extLst>
      <p:ext uri="{BB962C8B-B14F-4D97-AF65-F5344CB8AC3E}">
        <p14:creationId xmlns:p14="http://schemas.microsoft.com/office/powerpoint/2010/main" val="116105522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
          <p:cNvSpPr/>
          <p:nvPr/>
        </p:nvSpPr>
        <p:spPr>
          <a:xfrm>
            <a:off x="10226" y="-4898"/>
            <a:ext cx="9895774" cy="6858000"/>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lvl="0" algn="ctr" defTabSz="2222500">
              <a:lnSpc>
                <a:spcPct val="90000"/>
              </a:lnSpc>
              <a:spcAft>
                <a:spcPct val="35000"/>
              </a:spcAft>
            </a:pPr>
            <a:endParaRPr lang="en-GB" dirty="0" smtClean="0"/>
          </a:p>
        </p:txBody>
      </p:sp>
      <p:sp>
        <p:nvSpPr>
          <p:cNvPr id="31" name="TextBox 30"/>
          <p:cNvSpPr txBox="1"/>
          <p:nvPr/>
        </p:nvSpPr>
        <p:spPr>
          <a:xfrm>
            <a:off x="242521" y="3707740"/>
            <a:ext cx="6324167" cy="369332"/>
          </a:xfrm>
          <a:prstGeom prst="rect">
            <a:avLst/>
          </a:prstGeom>
          <a:noFill/>
        </p:spPr>
        <p:txBody>
          <a:bodyPr wrap="none" rtlCol="0">
            <a:spAutoFit/>
          </a:bodyPr>
          <a:lstStyle/>
          <a:p>
            <a:pPr>
              <a:lnSpc>
                <a:spcPct val="90000"/>
              </a:lnSpc>
            </a:pPr>
            <a:r>
              <a:rPr lang="de-DE" sz="2000" b="1" dirty="0" smtClean="0">
                <a:solidFill>
                  <a:schemeClr val="accent2"/>
                </a:solidFill>
              </a:rPr>
              <a:t>Data, learning resources, studies and uses cases</a:t>
            </a:r>
          </a:p>
        </p:txBody>
      </p:sp>
      <p:sp>
        <p:nvSpPr>
          <p:cNvPr id="42" name="TextBox 41"/>
          <p:cNvSpPr txBox="1"/>
          <p:nvPr/>
        </p:nvSpPr>
        <p:spPr>
          <a:xfrm>
            <a:off x="10226" y="5949280"/>
            <a:ext cx="9885548" cy="1080120"/>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fr-FR" sz="4800" b="1" noProof="0" dirty="0" smtClean="0">
                <a:solidFill>
                  <a:schemeClr val="accent3"/>
                </a:solidFill>
                <a:latin typeface="Calibri" pitchFamily="34" charset="0"/>
                <a:cs typeface="Calibri" pitchFamily="34" charset="0"/>
              </a:rPr>
              <a:t>data.europa.eu/</a:t>
            </a:r>
            <a:r>
              <a:rPr lang="fr-FR" sz="4800" b="1" noProof="0" dirty="0" err="1" smtClean="0">
                <a:solidFill>
                  <a:schemeClr val="accent3"/>
                </a:solidFill>
                <a:latin typeface="Calibri" pitchFamily="34" charset="0"/>
                <a:cs typeface="Calibri" pitchFamily="34" charset="0"/>
              </a:rPr>
              <a:t>europeandataportal</a:t>
            </a:r>
            <a:endParaRPr kumimoji="0" lang="fr-FR" sz="3600" b="1" u="none" strike="noStrike" kern="1200" cap="none" spc="0" normalizeH="0" baseline="0" noProof="0" dirty="0" smtClean="0">
              <a:ln>
                <a:noFill/>
              </a:ln>
              <a:solidFill>
                <a:schemeClr val="accent3"/>
              </a:solidFill>
              <a:effectLst/>
              <a:uLnTx/>
              <a:uFillTx/>
              <a:latin typeface="Calibri" pitchFamily="34" charset="0"/>
              <a:cs typeface="Calibri" pitchFamily="34" charset="0"/>
            </a:endParaRPr>
          </a:p>
        </p:txBody>
      </p:sp>
      <p:grpSp>
        <p:nvGrpSpPr>
          <p:cNvPr id="11" name="Group 10"/>
          <p:cNvGrpSpPr/>
          <p:nvPr/>
        </p:nvGrpSpPr>
        <p:grpSpPr>
          <a:xfrm>
            <a:off x="128464" y="4113970"/>
            <a:ext cx="9431813" cy="1840588"/>
            <a:chOff x="128464" y="4113970"/>
            <a:chExt cx="9431813" cy="1840588"/>
          </a:xfrm>
        </p:grpSpPr>
        <p:sp>
          <p:nvSpPr>
            <p:cNvPr id="35" name="Rounded Rectangle 4"/>
            <p:cNvSpPr/>
            <p:nvPr/>
          </p:nvSpPr>
          <p:spPr>
            <a:xfrm>
              <a:off x="272481" y="4113970"/>
              <a:ext cx="9287796" cy="1840588"/>
            </a:xfrm>
            <a:prstGeom prst="rect">
              <a:avLst/>
            </a:prstGeom>
            <a:solidFill>
              <a:srgbClr val="FBC069"/>
            </a:solidFill>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lvl="0" algn="ctr" defTabSz="2222500">
                <a:lnSpc>
                  <a:spcPct val="90000"/>
                </a:lnSpc>
                <a:spcAft>
                  <a:spcPct val="35000"/>
                </a:spcAft>
              </a:pPr>
              <a:endParaRPr lang="en-GB" dirty="0" smtClean="0"/>
            </a:p>
          </p:txBody>
        </p:sp>
        <p:sp>
          <p:nvSpPr>
            <p:cNvPr id="9" name="Textfeld 23"/>
            <p:cNvSpPr txBox="1"/>
            <p:nvPr/>
          </p:nvSpPr>
          <p:spPr>
            <a:xfrm>
              <a:off x="128464" y="4245696"/>
              <a:ext cx="1368190" cy="341632"/>
            </a:xfrm>
            <a:prstGeom prst="rect">
              <a:avLst/>
            </a:prstGeom>
            <a:noFill/>
          </p:spPr>
          <p:txBody>
            <a:bodyPr wrap="square" rtlCol="0">
              <a:spAutoFit/>
            </a:bodyPr>
            <a:lstStyle/>
            <a:p>
              <a:pPr algn="ctr">
                <a:lnSpc>
                  <a:spcPct val="90000"/>
                </a:lnSpc>
              </a:pPr>
              <a:r>
                <a:rPr lang="en-US" sz="900" dirty="0"/>
                <a:t>Creating Value Through Open </a:t>
              </a:r>
              <a:r>
                <a:rPr lang="en-US" sz="900" dirty="0" smtClean="0"/>
                <a:t>Data</a:t>
              </a:r>
              <a:endParaRPr lang="en-US" sz="900" dirty="0"/>
            </a:p>
          </p:txBody>
        </p:sp>
        <p:sp>
          <p:nvSpPr>
            <p:cNvPr id="12" name="Textfeld 24"/>
            <p:cNvSpPr txBox="1"/>
            <p:nvPr/>
          </p:nvSpPr>
          <p:spPr>
            <a:xfrm>
              <a:off x="1208584" y="4245696"/>
              <a:ext cx="1368190" cy="341632"/>
            </a:xfrm>
            <a:prstGeom prst="rect">
              <a:avLst/>
            </a:prstGeom>
            <a:noFill/>
          </p:spPr>
          <p:txBody>
            <a:bodyPr wrap="square" rtlCol="0">
              <a:spAutoFit/>
            </a:bodyPr>
            <a:lstStyle/>
            <a:p>
              <a:pPr algn="ctr">
                <a:lnSpc>
                  <a:spcPct val="90000"/>
                </a:lnSpc>
              </a:pPr>
              <a:r>
                <a:rPr lang="de-DE" sz="900" dirty="0"/>
                <a:t>Open Data </a:t>
              </a:r>
              <a:r>
                <a:rPr lang="de-DE" sz="900" dirty="0" smtClean="0"/>
                <a:t>&amp; Digital Transformation</a:t>
              </a:r>
              <a:endParaRPr lang="de-DE" sz="900" dirty="0"/>
            </a:p>
          </p:txBody>
        </p:sp>
        <p:sp>
          <p:nvSpPr>
            <p:cNvPr id="15" name="Textfeld 25"/>
            <p:cNvSpPr txBox="1"/>
            <p:nvPr/>
          </p:nvSpPr>
          <p:spPr>
            <a:xfrm>
              <a:off x="2144688" y="4245696"/>
              <a:ext cx="1368190" cy="341632"/>
            </a:xfrm>
            <a:prstGeom prst="rect">
              <a:avLst/>
            </a:prstGeom>
            <a:noFill/>
          </p:spPr>
          <p:txBody>
            <a:bodyPr wrap="square" rtlCol="0">
              <a:spAutoFit/>
            </a:bodyPr>
            <a:lstStyle/>
            <a:p>
              <a:pPr algn="ctr">
                <a:lnSpc>
                  <a:spcPct val="90000"/>
                </a:lnSpc>
              </a:pPr>
              <a:r>
                <a:rPr lang="de-DE" sz="900" dirty="0"/>
                <a:t>Open Data </a:t>
              </a:r>
              <a:r>
                <a:rPr lang="de-DE" sz="900" dirty="0" smtClean="0"/>
                <a:t>&amp;</a:t>
              </a:r>
              <a:r>
                <a:rPr lang="de-DE" sz="900" dirty="0"/>
                <a:t/>
              </a:r>
              <a:br>
                <a:rPr lang="de-DE" sz="900" dirty="0"/>
              </a:br>
              <a:r>
                <a:rPr lang="de-DE" sz="900" dirty="0" smtClean="0"/>
                <a:t>E-Skills</a:t>
              </a:r>
              <a:endParaRPr lang="de-DE" sz="900" dirty="0"/>
            </a:p>
          </p:txBody>
        </p:sp>
        <p:sp>
          <p:nvSpPr>
            <p:cNvPr id="18" name="Textfeld 26"/>
            <p:cNvSpPr txBox="1"/>
            <p:nvPr/>
          </p:nvSpPr>
          <p:spPr>
            <a:xfrm>
              <a:off x="3152800" y="4245696"/>
              <a:ext cx="1368190" cy="341632"/>
            </a:xfrm>
            <a:prstGeom prst="rect">
              <a:avLst/>
            </a:prstGeom>
            <a:noFill/>
          </p:spPr>
          <p:txBody>
            <a:bodyPr wrap="square" rtlCol="0">
              <a:spAutoFit/>
            </a:bodyPr>
            <a:lstStyle/>
            <a:p>
              <a:pPr algn="ctr">
                <a:lnSpc>
                  <a:spcPct val="90000"/>
                </a:lnSpc>
              </a:pPr>
              <a:r>
                <a:rPr lang="de-DE" sz="900" dirty="0" smtClean="0"/>
                <a:t>Open Data &amp;</a:t>
              </a:r>
            </a:p>
            <a:p>
              <a:pPr algn="ctr">
                <a:lnSpc>
                  <a:spcPct val="90000"/>
                </a:lnSpc>
              </a:pPr>
              <a:r>
                <a:rPr lang="de-DE" sz="900" dirty="0" smtClean="0"/>
                <a:t>Privacy</a:t>
              </a:r>
            </a:p>
          </p:txBody>
        </p:sp>
        <p:sp>
          <p:nvSpPr>
            <p:cNvPr id="21" name="Textfeld 27"/>
            <p:cNvSpPr txBox="1"/>
            <p:nvPr/>
          </p:nvSpPr>
          <p:spPr>
            <a:xfrm>
              <a:off x="4088904" y="4245696"/>
              <a:ext cx="1368190" cy="341632"/>
            </a:xfrm>
            <a:prstGeom prst="rect">
              <a:avLst/>
            </a:prstGeom>
            <a:noFill/>
          </p:spPr>
          <p:txBody>
            <a:bodyPr wrap="square" rtlCol="0">
              <a:spAutoFit/>
            </a:bodyPr>
            <a:lstStyle/>
            <a:p>
              <a:pPr algn="ctr">
                <a:lnSpc>
                  <a:spcPct val="90000"/>
                </a:lnSpc>
              </a:pPr>
              <a:r>
                <a:rPr lang="de-DE" sz="900" dirty="0" smtClean="0"/>
                <a:t>Open Data &amp;</a:t>
              </a:r>
            </a:p>
            <a:p>
              <a:pPr algn="ctr">
                <a:lnSpc>
                  <a:spcPct val="90000"/>
                </a:lnSpc>
              </a:pPr>
              <a:r>
                <a:rPr lang="de-DE" sz="900" dirty="0" smtClean="0"/>
                <a:t>Cities</a:t>
              </a:r>
            </a:p>
          </p:txBody>
        </p:sp>
        <p:sp>
          <p:nvSpPr>
            <p:cNvPr id="24" name="Textfeld 28"/>
            <p:cNvSpPr txBox="1"/>
            <p:nvPr/>
          </p:nvSpPr>
          <p:spPr>
            <a:xfrm>
              <a:off x="5169024" y="4245696"/>
              <a:ext cx="1224170" cy="341632"/>
            </a:xfrm>
            <a:prstGeom prst="rect">
              <a:avLst/>
            </a:prstGeom>
            <a:noFill/>
          </p:spPr>
          <p:txBody>
            <a:bodyPr wrap="square" rtlCol="0">
              <a:spAutoFit/>
            </a:bodyPr>
            <a:lstStyle/>
            <a:p>
              <a:pPr algn="ctr">
                <a:lnSpc>
                  <a:spcPct val="90000"/>
                </a:lnSpc>
              </a:pPr>
              <a:r>
                <a:rPr lang="en-US" sz="900" dirty="0"/>
                <a:t>Open Data Maturity in </a:t>
              </a:r>
              <a:r>
                <a:rPr lang="en-US" sz="900" dirty="0" smtClean="0"/>
                <a:t>Europe</a:t>
              </a:r>
              <a:endParaRPr lang="en-US" sz="900" dirty="0"/>
            </a:p>
          </p:txBody>
        </p:sp>
        <p:sp>
          <p:nvSpPr>
            <p:cNvPr id="26" name="Textfeld 28"/>
            <p:cNvSpPr txBox="1"/>
            <p:nvPr/>
          </p:nvSpPr>
          <p:spPr>
            <a:xfrm>
              <a:off x="6177136" y="4245696"/>
              <a:ext cx="1224080" cy="341632"/>
            </a:xfrm>
            <a:prstGeom prst="rect">
              <a:avLst/>
            </a:prstGeom>
            <a:noFill/>
          </p:spPr>
          <p:txBody>
            <a:bodyPr wrap="square" rtlCol="0">
              <a:spAutoFit/>
            </a:bodyPr>
            <a:lstStyle/>
            <a:p>
              <a:pPr algn="ctr">
                <a:lnSpc>
                  <a:spcPct val="90000"/>
                </a:lnSpc>
              </a:pPr>
              <a:r>
                <a:rPr lang="de-DE" sz="900" dirty="0" smtClean="0"/>
                <a:t>Re-using </a:t>
              </a:r>
            </a:p>
            <a:p>
              <a:pPr algn="ctr">
                <a:lnSpc>
                  <a:spcPct val="90000"/>
                </a:lnSpc>
              </a:pPr>
              <a:r>
                <a:rPr lang="de-DE" sz="900" dirty="0" smtClean="0"/>
                <a:t>Open Data</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124" y="4713131"/>
              <a:ext cx="762815" cy="108258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006" y="4713131"/>
              <a:ext cx="767696" cy="1080962"/>
            </a:xfrm>
            <a:prstGeom prst="rect">
              <a:avLst/>
            </a:prstGeom>
          </p:spPr>
        </p:pic>
        <p:sp>
          <p:nvSpPr>
            <p:cNvPr id="30" name="Textfeld 28"/>
            <p:cNvSpPr txBox="1"/>
            <p:nvPr/>
          </p:nvSpPr>
          <p:spPr>
            <a:xfrm>
              <a:off x="7185248" y="4245696"/>
              <a:ext cx="1352808" cy="341632"/>
            </a:xfrm>
            <a:prstGeom prst="rect">
              <a:avLst/>
            </a:prstGeom>
            <a:noFill/>
          </p:spPr>
          <p:txBody>
            <a:bodyPr wrap="square" rtlCol="0">
              <a:spAutoFit/>
            </a:bodyPr>
            <a:lstStyle/>
            <a:p>
              <a:pPr algn="ctr">
                <a:lnSpc>
                  <a:spcPct val="90000"/>
                </a:lnSpc>
              </a:pPr>
              <a:r>
                <a:rPr lang="de-DE" sz="900" dirty="0" smtClean="0"/>
                <a:t>Recommendations for Open Data Portals</a:t>
              </a:r>
            </a:p>
          </p:txBody>
        </p:sp>
        <p:pic>
          <p:nvPicPr>
            <p:cNvPr id="32" name="Picture 5"/>
            <p:cNvPicPr>
              <a:picLocks noChangeAspect="1" noChangeArrowheads="1"/>
            </p:cNvPicPr>
            <p:nvPr/>
          </p:nvPicPr>
          <p:blipFill>
            <a:blip r:embed="rId5" cstate="screen"/>
            <a:srcRect/>
            <a:stretch>
              <a:fillRect/>
            </a:stretch>
          </p:blipFill>
          <p:spPr bwMode="auto">
            <a:xfrm>
              <a:off x="512380" y="4713131"/>
              <a:ext cx="761311" cy="1080000"/>
            </a:xfrm>
            <a:prstGeom prst="rect">
              <a:avLst/>
            </a:prstGeom>
            <a:noFill/>
            <a:ln w="9525">
              <a:noFill/>
              <a:miter lim="800000"/>
              <a:headEnd/>
              <a:tailEnd/>
            </a:ln>
          </p:spPr>
        </p:pic>
        <p:pic>
          <p:nvPicPr>
            <p:cNvPr id="33" name="Picture 6"/>
            <p:cNvPicPr>
              <a:picLocks noChangeAspect="1" noChangeArrowheads="1"/>
            </p:cNvPicPr>
            <p:nvPr/>
          </p:nvPicPr>
          <p:blipFill>
            <a:blip r:embed="rId6" cstate="screen"/>
            <a:srcRect/>
            <a:stretch>
              <a:fillRect/>
            </a:stretch>
          </p:blipFill>
          <p:spPr bwMode="auto">
            <a:xfrm>
              <a:off x="1542169" y="4713131"/>
              <a:ext cx="766448" cy="1080000"/>
            </a:xfrm>
            <a:prstGeom prst="rect">
              <a:avLst/>
            </a:prstGeom>
            <a:noFill/>
            <a:ln w="9525">
              <a:noFill/>
              <a:miter lim="800000"/>
              <a:headEnd/>
              <a:tailEnd/>
            </a:ln>
          </p:spPr>
        </p:pic>
        <p:pic>
          <p:nvPicPr>
            <p:cNvPr id="34" name="Picture 7"/>
            <p:cNvPicPr>
              <a:picLocks noChangeAspect="1" noChangeArrowheads="1"/>
            </p:cNvPicPr>
            <p:nvPr/>
          </p:nvPicPr>
          <p:blipFill>
            <a:blip r:embed="rId7" cstate="screen"/>
            <a:srcRect/>
            <a:stretch>
              <a:fillRect/>
            </a:stretch>
          </p:blipFill>
          <p:spPr bwMode="auto">
            <a:xfrm>
              <a:off x="2505181" y="4713131"/>
              <a:ext cx="761670" cy="1080000"/>
            </a:xfrm>
            <a:prstGeom prst="rect">
              <a:avLst/>
            </a:prstGeom>
            <a:noFill/>
            <a:ln w="9525">
              <a:noFill/>
              <a:miter lim="800000"/>
              <a:headEnd/>
              <a:tailEnd/>
            </a:ln>
          </p:spPr>
        </p:pic>
        <p:pic>
          <p:nvPicPr>
            <p:cNvPr id="39" name="Picture 38"/>
            <p:cNvPicPr>
              <a:picLocks noChangeAspect="1"/>
            </p:cNvPicPr>
            <p:nvPr/>
          </p:nvPicPr>
          <p:blipFill>
            <a:blip r:embed="rId8"/>
            <a:stretch>
              <a:fillRect/>
            </a:stretch>
          </p:blipFill>
          <p:spPr>
            <a:xfrm>
              <a:off x="6442455" y="4713131"/>
              <a:ext cx="758388" cy="1046817"/>
            </a:xfrm>
            <a:prstGeom prst="rect">
              <a:avLst/>
            </a:prstGeom>
          </p:spPr>
        </p:pic>
        <p:pic>
          <p:nvPicPr>
            <p:cNvPr id="8" name="Picture 7"/>
            <p:cNvPicPr>
              <a:picLocks noChangeAspect="1"/>
            </p:cNvPicPr>
            <p:nvPr/>
          </p:nvPicPr>
          <p:blipFill rotWithShape="1">
            <a:blip r:embed="rId9"/>
            <a:srcRect l="929" t="1608"/>
            <a:stretch/>
          </p:blipFill>
          <p:spPr>
            <a:xfrm>
              <a:off x="3463415" y="4713131"/>
              <a:ext cx="771172" cy="1092133"/>
            </a:xfrm>
            <a:prstGeom prst="rect">
              <a:avLst/>
            </a:prstGeom>
          </p:spPr>
        </p:pic>
        <p:pic>
          <p:nvPicPr>
            <p:cNvPr id="10" name="Picture 9"/>
            <p:cNvPicPr>
              <a:picLocks noChangeAspect="1"/>
            </p:cNvPicPr>
            <p:nvPr/>
          </p:nvPicPr>
          <p:blipFill rotWithShape="1">
            <a:blip r:embed="rId10"/>
            <a:srcRect t="513" r="1128" b="1298"/>
            <a:stretch/>
          </p:blipFill>
          <p:spPr>
            <a:xfrm>
              <a:off x="4431113" y="4713131"/>
              <a:ext cx="783447" cy="1073538"/>
            </a:xfrm>
            <a:prstGeom prst="rect">
              <a:avLst/>
            </a:prstGeom>
          </p:spPr>
        </p:pic>
      </p:grpSp>
      <p:sp>
        <p:nvSpPr>
          <p:cNvPr id="2" name="Rectangle 1"/>
          <p:cNvSpPr/>
          <p:nvPr/>
        </p:nvSpPr>
        <p:spPr bwMode="auto">
          <a:xfrm>
            <a:off x="10226" y="6535280"/>
            <a:ext cx="1198358" cy="638135"/>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pic>
        <p:nvPicPr>
          <p:cNvPr id="6" name="Picture 5"/>
          <p:cNvPicPr>
            <a:picLocks noChangeAspect="1"/>
          </p:cNvPicPr>
          <p:nvPr/>
        </p:nvPicPr>
        <p:blipFill rotWithShape="1">
          <a:blip r:embed="rId11"/>
          <a:srcRect l="1227" r="1227" b="533"/>
          <a:stretch/>
        </p:blipFill>
        <p:spPr>
          <a:xfrm>
            <a:off x="8528029" y="4713131"/>
            <a:ext cx="742810" cy="1073538"/>
          </a:xfrm>
          <a:prstGeom prst="rect">
            <a:avLst/>
          </a:prstGeom>
        </p:spPr>
      </p:pic>
      <p:sp>
        <p:nvSpPr>
          <p:cNvPr id="38" name="Textfeld 28"/>
          <p:cNvSpPr txBox="1"/>
          <p:nvPr/>
        </p:nvSpPr>
        <p:spPr>
          <a:xfrm>
            <a:off x="8409384" y="4239413"/>
            <a:ext cx="1057438" cy="466281"/>
          </a:xfrm>
          <a:prstGeom prst="rect">
            <a:avLst/>
          </a:prstGeom>
          <a:noFill/>
        </p:spPr>
        <p:txBody>
          <a:bodyPr wrap="square" rtlCol="0">
            <a:spAutoFit/>
          </a:bodyPr>
          <a:lstStyle/>
          <a:p>
            <a:pPr algn="ctr">
              <a:lnSpc>
                <a:spcPct val="90000"/>
              </a:lnSpc>
            </a:pPr>
            <a:r>
              <a:rPr lang="de-DE" sz="900" dirty="0" smtClean="0"/>
              <a:t>Barriers in working with Open Data</a:t>
            </a:r>
          </a:p>
        </p:txBody>
      </p:sp>
      <p:pic>
        <p:nvPicPr>
          <p:cNvPr id="7" name="Picture 6"/>
          <p:cNvPicPr>
            <a:picLocks noChangeAspect="1"/>
          </p:cNvPicPr>
          <p:nvPr/>
        </p:nvPicPr>
        <p:blipFill>
          <a:blip r:embed="rId12"/>
          <a:stretch>
            <a:fillRect/>
          </a:stretch>
        </p:blipFill>
        <p:spPr>
          <a:xfrm>
            <a:off x="108003" y="-12335"/>
            <a:ext cx="9689993" cy="3677669"/>
          </a:xfrm>
          <a:prstGeom prst="rect">
            <a:avLst/>
          </a:prstGeom>
        </p:spPr>
      </p:pic>
      <p:sp>
        <p:nvSpPr>
          <p:cNvPr id="13" name="Slide Number Placeholder 12"/>
          <p:cNvSpPr>
            <a:spLocks noGrp="1"/>
          </p:cNvSpPr>
          <p:nvPr>
            <p:ph type="sldNum" sz="quarter" idx="15"/>
          </p:nvPr>
        </p:nvSpPr>
        <p:spPr/>
        <p:txBody>
          <a:bodyPr/>
          <a:lstStyle/>
          <a:p>
            <a:fld id="{44505413-4954-4A72-8CD3-3101A511C2C5}" type="slidenum">
              <a:rPr lang="en-GB" altLang="en-US" smtClean="0"/>
              <a:pPr/>
              <a:t>13</a:t>
            </a:fld>
            <a:endParaRPr lang="en-GB" altLang="en-US" dirty="0"/>
          </a:p>
        </p:txBody>
      </p:sp>
    </p:spTree>
    <p:extLst>
      <p:ext uri="{BB962C8B-B14F-4D97-AF65-F5344CB8AC3E}">
        <p14:creationId xmlns:p14="http://schemas.microsoft.com/office/powerpoint/2010/main" val="2316021665"/>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Open Data matters because it represent value for businesses, citizens and public </a:t>
            </a:r>
            <a:r>
              <a:rPr lang="en-US" dirty="0" smtClean="0"/>
              <a:t>administrations</a:t>
            </a:r>
            <a:endParaRPr lang="en-GB" dirty="0"/>
          </a:p>
        </p:txBody>
      </p:sp>
      <p:grpSp>
        <p:nvGrpSpPr>
          <p:cNvPr id="18" name="Group 17"/>
          <p:cNvGrpSpPr/>
          <p:nvPr/>
        </p:nvGrpSpPr>
        <p:grpSpPr>
          <a:xfrm>
            <a:off x="441991" y="1292265"/>
            <a:ext cx="3329403" cy="2110536"/>
            <a:chOff x="531841" y="3659511"/>
            <a:chExt cx="3329403" cy="2110536"/>
          </a:xfrm>
        </p:grpSpPr>
        <p:sp>
          <p:nvSpPr>
            <p:cNvPr id="37" name="Gleichschenkliges Dreieck 266"/>
            <p:cNvSpPr/>
            <p:nvPr/>
          </p:nvSpPr>
          <p:spPr bwMode="gray">
            <a:xfrm>
              <a:off x="531841" y="4239138"/>
              <a:ext cx="1320353" cy="1220438"/>
            </a:xfrm>
            <a:prstGeom prst="triangle">
              <a:avLst/>
            </a:prstGeom>
            <a:solidFill>
              <a:srgbClr val="00B0EF">
                <a:alpha val="80000"/>
              </a:srgbClr>
            </a:solidFill>
            <a:ln w="12700">
              <a:noFill/>
              <a:round/>
              <a:headEnd/>
              <a:tailEnd/>
            </a:ln>
          </p:spPr>
          <p:txBody>
            <a:bodyPr rtlCol="0" anchor="ctr"/>
            <a:lstStyle/>
            <a:p>
              <a:pPr algn="ctr"/>
              <a:endParaRPr lang="de-DE" b="1"/>
            </a:p>
          </p:txBody>
        </p:sp>
        <p:grpSp>
          <p:nvGrpSpPr>
            <p:cNvPr id="21" name="Gruppieren 294"/>
            <p:cNvGrpSpPr/>
            <p:nvPr/>
          </p:nvGrpSpPr>
          <p:grpSpPr bwMode="gray">
            <a:xfrm>
              <a:off x="624312" y="3976859"/>
              <a:ext cx="984477" cy="1791157"/>
              <a:chOff x="1037734" y="4918036"/>
              <a:chExt cx="808069" cy="1463391"/>
            </a:xfrm>
          </p:grpSpPr>
          <p:sp>
            <p:nvSpPr>
              <p:cNvPr id="35" name="Textfeld 279"/>
              <p:cNvSpPr txBox="1"/>
              <p:nvPr/>
            </p:nvSpPr>
            <p:spPr bwMode="gray">
              <a:xfrm>
                <a:off x="1037734" y="6129970"/>
                <a:ext cx="808069" cy="251457"/>
              </a:xfrm>
              <a:prstGeom prst="rect">
                <a:avLst/>
              </a:prstGeom>
              <a:noFill/>
            </p:spPr>
            <p:txBody>
              <a:bodyPr wrap="square" rtlCol="0">
                <a:spAutoFit/>
              </a:bodyPr>
              <a:lstStyle/>
              <a:p>
                <a:pPr algn="ctr"/>
                <a:r>
                  <a:rPr lang="de-DE" sz="1400" b="1" dirty="0" smtClean="0">
                    <a:solidFill>
                      <a:srgbClr val="000000"/>
                    </a:solidFill>
                    <a:latin typeface="+mn-lt"/>
                  </a:rPr>
                  <a:t>Geospatial</a:t>
                </a:r>
                <a:endParaRPr lang="de-DE" sz="1400" b="1" dirty="0">
                  <a:solidFill>
                    <a:srgbClr val="000000"/>
                  </a:solidFill>
                  <a:latin typeface="+mn-lt"/>
                </a:endParaRPr>
              </a:p>
            </p:txBody>
          </p:sp>
          <p:sp>
            <p:nvSpPr>
              <p:cNvPr id="36" name="Textfeld 288"/>
              <p:cNvSpPr txBox="1"/>
              <p:nvPr/>
            </p:nvSpPr>
            <p:spPr bwMode="gray">
              <a:xfrm>
                <a:off x="1252485" y="4918036"/>
                <a:ext cx="523936" cy="251457"/>
              </a:xfrm>
              <a:prstGeom prst="rect">
                <a:avLst/>
              </a:prstGeom>
              <a:noFill/>
            </p:spPr>
            <p:txBody>
              <a:bodyPr wrap="none" rtlCol="0">
                <a:spAutoFit/>
              </a:bodyPr>
              <a:lstStyle/>
              <a:p>
                <a:pPr algn="ctr"/>
                <a:r>
                  <a:rPr lang="de-DE" sz="1400" b="1" dirty="0" smtClean="0">
                    <a:solidFill>
                      <a:srgbClr val="000000"/>
                    </a:solidFill>
                    <a:latin typeface="+mj-lt"/>
                  </a:rPr>
                  <a:t>25.8%</a:t>
                </a:r>
                <a:endParaRPr lang="de-DE" sz="1400" b="1" dirty="0">
                  <a:solidFill>
                    <a:srgbClr val="000000"/>
                  </a:solidFill>
                  <a:latin typeface="+mj-lt"/>
                </a:endParaRPr>
              </a:p>
            </p:txBody>
          </p:sp>
        </p:grpSp>
        <p:grpSp>
          <p:nvGrpSpPr>
            <p:cNvPr id="22" name="Gruppieren 295"/>
            <p:cNvGrpSpPr/>
            <p:nvPr/>
          </p:nvGrpSpPr>
          <p:grpSpPr bwMode="gray">
            <a:xfrm>
              <a:off x="1317736" y="3659511"/>
              <a:ext cx="1878108" cy="2105882"/>
              <a:chOff x="1631938" y="4658760"/>
              <a:chExt cx="1541572" cy="1720525"/>
            </a:xfrm>
          </p:grpSpPr>
          <p:sp>
            <p:nvSpPr>
              <p:cNvPr id="31" name="Gleichschenkliges Dreieck 271"/>
              <p:cNvSpPr/>
              <p:nvPr/>
            </p:nvSpPr>
            <p:spPr bwMode="gray">
              <a:xfrm>
                <a:off x="1631938" y="4898330"/>
                <a:ext cx="1541572" cy="1231642"/>
              </a:xfrm>
              <a:prstGeom prst="triangle">
                <a:avLst>
                  <a:gd name="adj" fmla="val 46680"/>
                </a:avLst>
              </a:prstGeom>
              <a:solidFill>
                <a:srgbClr val="21387A">
                  <a:alpha val="80000"/>
                </a:srgbClr>
              </a:solidFill>
              <a:ln w="12700">
                <a:noFill/>
                <a:round/>
                <a:headEnd/>
                <a:tailEnd/>
              </a:ln>
            </p:spPr>
            <p:txBody>
              <a:bodyPr rtlCol="0" anchor="ctr"/>
              <a:lstStyle/>
              <a:p>
                <a:pPr algn="ctr"/>
                <a:endParaRPr lang="de-DE" b="1"/>
              </a:p>
            </p:txBody>
          </p:sp>
          <p:sp>
            <p:nvSpPr>
              <p:cNvPr id="32" name="Textfeld 283"/>
              <p:cNvSpPr txBox="1"/>
              <p:nvPr/>
            </p:nvSpPr>
            <p:spPr bwMode="gray">
              <a:xfrm>
                <a:off x="1874677" y="6127828"/>
                <a:ext cx="1033091" cy="251457"/>
              </a:xfrm>
              <a:prstGeom prst="rect">
                <a:avLst/>
              </a:prstGeom>
              <a:noFill/>
            </p:spPr>
            <p:txBody>
              <a:bodyPr wrap="square" rtlCol="0">
                <a:spAutoFit/>
              </a:bodyPr>
              <a:lstStyle/>
              <a:p>
                <a:pPr algn="ctr"/>
                <a:r>
                  <a:rPr lang="de-DE" sz="1400" b="1" dirty="0" smtClean="0">
                    <a:solidFill>
                      <a:srgbClr val="000000"/>
                    </a:solidFill>
                    <a:latin typeface="+mn-lt"/>
                  </a:rPr>
                  <a:t>Statistical</a:t>
                </a:r>
                <a:endParaRPr lang="de-DE" sz="1400" b="1" dirty="0">
                  <a:solidFill>
                    <a:srgbClr val="000000"/>
                  </a:solidFill>
                  <a:latin typeface="+mn-lt"/>
                </a:endParaRPr>
              </a:p>
            </p:txBody>
          </p:sp>
          <p:sp>
            <p:nvSpPr>
              <p:cNvPr id="33" name="Textfeld 289"/>
              <p:cNvSpPr txBox="1"/>
              <p:nvPr/>
            </p:nvSpPr>
            <p:spPr bwMode="gray">
              <a:xfrm>
                <a:off x="2134750" y="4658760"/>
                <a:ext cx="523937" cy="251457"/>
              </a:xfrm>
              <a:prstGeom prst="rect">
                <a:avLst/>
              </a:prstGeom>
              <a:noFill/>
            </p:spPr>
            <p:txBody>
              <a:bodyPr wrap="none" rtlCol="0">
                <a:spAutoFit/>
              </a:bodyPr>
              <a:lstStyle/>
              <a:p>
                <a:pPr algn="ctr"/>
                <a:r>
                  <a:rPr lang="de-DE" sz="1400" b="1" dirty="0" smtClean="0">
                    <a:solidFill>
                      <a:srgbClr val="000000"/>
                    </a:solidFill>
                    <a:latin typeface="+mj-lt"/>
                  </a:rPr>
                  <a:t>27.3%</a:t>
                </a:r>
                <a:endParaRPr lang="de-DE" sz="1400" b="1" dirty="0">
                  <a:solidFill>
                    <a:srgbClr val="000000"/>
                  </a:solidFill>
                  <a:latin typeface="+mj-lt"/>
                </a:endParaRPr>
              </a:p>
            </p:txBody>
          </p:sp>
        </p:grpSp>
        <p:grpSp>
          <p:nvGrpSpPr>
            <p:cNvPr id="23" name="Gruppieren 299"/>
            <p:cNvGrpSpPr/>
            <p:nvPr/>
          </p:nvGrpSpPr>
          <p:grpSpPr bwMode="gray">
            <a:xfrm>
              <a:off x="2773549" y="4504818"/>
              <a:ext cx="1087695" cy="1265229"/>
              <a:chOff x="2962024" y="5349380"/>
              <a:chExt cx="892792" cy="1033703"/>
            </a:xfrm>
          </p:grpSpPr>
          <p:sp>
            <p:nvSpPr>
              <p:cNvPr id="28" name="Gleichschenkliges Dreieck 272"/>
              <p:cNvSpPr/>
              <p:nvPr/>
            </p:nvSpPr>
            <p:spPr bwMode="gray">
              <a:xfrm>
                <a:off x="2962024" y="5618522"/>
                <a:ext cx="892792" cy="515246"/>
              </a:xfrm>
              <a:prstGeom prst="triangle">
                <a:avLst/>
              </a:prstGeom>
              <a:solidFill>
                <a:srgbClr val="FF5C1F">
                  <a:alpha val="80000"/>
                </a:srgbClr>
              </a:solidFill>
              <a:ln w="12700">
                <a:noFill/>
                <a:round/>
                <a:headEnd/>
                <a:tailEnd/>
              </a:ln>
            </p:spPr>
            <p:txBody>
              <a:bodyPr rtlCol="0" anchor="ctr"/>
              <a:lstStyle/>
              <a:p>
                <a:pPr algn="ctr"/>
                <a:endParaRPr lang="de-DE" b="1"/>
              </a:p>
            </p:txBody>
          </p:sp>
          <p:sp>
            <p:nvSpPr>
              <p:cNvPr id="29" name="Textfeld 284"/>
              <p:cNvSpPr txBox="1"/>
              <p:nvPr/>
            </p:nvSpPr>
            <p:spPr bwMode="gray">
              <a:xfrm>
                <a:off x="3001283" y="6131627"/>
                <a:ext cx="827878" cy="251456"/>
              </a:xfrm>
              <a:prstGeom prst="rect">
                <a:avLst/>
              </a:prstGeom>
              <a:noFill/>
            </p:spPr>
            <p:txBody>
              <a:bodyPr wrap="none" rtlCol="0">
                <a:spAutoFit/>
              </a:bodyPr>
              <a:lstStyle/>
              <a:p>
                <a:pPr algn="ctr"/>
                <a:r>
                  <a:rPr lang="de-DE" sz="1400" b="1" dirty="0" smtClean="0">
                    <a:solidFill>
                      <a:srgbClr val="000000"/>
                    </a:solidFill>
                    <a:latin typeface="+mn-lt"/>
                  </a:rPr>
                  <a:t>Companies</a:t>
                </a:r>
                <a:endParaRPr lang="de-DE" sz="1400" b="1" dirty="0">
                  <a:solidFill>
                    <a:srgbClr val="000000"/>
                  </a:solidFill>
                  <a:latin typeface="+mn-lt"/>
                </a:endParaRPr>
              </a:p>
            </p:txBody>
          </p:sp>
          <p:sp>
            <p:nvSpPr>
              <p:cNvPr id="30" name="Textfeld 290"/>
              <p:cNvSpPr txBox="1"/>
              <p:nvPr/>
            </p:nvSpPr>
            <p:spPr bwMode="gray">
              <a:xfrm>
                <a:off x="3125415" y="5349380"/>
                <a:ext cx="523937" cy="251456"/>
              </a:xfrm>
              <a:prstGeom prst="rect">
                <a:avLst/>
              </a:prstGeom>
              <a:noFill/>
            </p:spPr>
            <p:txBody>
              <a:bodyPr wrap="none" rtlCol="0">
                <a:spAutoFit/>
              </a:bodyPr>
              <a:lstStyle/>
              <a:p>
                <a:pPr algn="ctr"/>
                <a:r>
                  <a:rPr lang="de-DE" sz="1400" b="1" dirty="0" smtClean="0">
                    <a:solidFill>
                      <a:srgbClr val="000000"/>
                    </a:solidFill>
                    <a:latin typeface="+mj-lt"/>
                  </a:rPr>
                  <a:t>19.5%</a:t>
                </a:r>
                <a:endParaRPr lang="de-DE" sz="1400" b="1" dirty="0">
                  <a:solidFill>
                    <a:srgbClr val="000000"/>
                  </a:solidFill>
                  <a:latin typeface="+mj-lt"/>
                </a:endParaRPr>
              </a:p>
            </p:txBody>
          </p:sp>
        </p:grpSp>
      </p:grpSp>
      <p:sp>
        <p:nvSpPr>
          <p:cNvPr id="41" name="Rounded Rectangle 40"/>
          <p:cNvSpPr/>
          <p:nvPr/>
        </p:nvSpPr>
        <p:spPr bwMode="auto">
          <a:xfrm>
            <a:off x="3965291" y="1437882"/>
            <a:ext cx="5235709" cy="1783926"/>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rgbClr val="0070C0"/>
                </a:solidFill>
              </a:rPr>
              <a:t>Top 3 Open Data </a:t>
            </a:r>
            <a:r>
              <a:rPr lang="en-US" sz="1600" b="1" dirty="0">
                <a:solidFill>
                  <a:srgbClr val="0070C0"/>
                </a:solidFill>
              </a:rPr>
              <a:t>domains re-used </a:t>
            </a:r>
            <a:r>
              <a:rPr lang="en-US" sz="1600" b="1" dirty="0" smtClean="0">
                <a:solidFill>
                  <a:srgbClr val="0070C0"/>
                </a:solidFill>
              </a:rPr>
              <a:t>most</a:t>
            </a:r>
          </a:p>
          <a:p>
            <a:r>
              <a:rPr lang="en-US" sz="1600" b="1" dirty="0" smtClean="0">
                <a:solidFill>
                  <a:srgbClr val="0070C0"/>
                </a:solidFill>
              </a:rPr>
              <a:t> </a:t>
            </a:r>
          </a:p>
          <a:p>
            <a:pPr marL="182563" lvl="0" indent="-182563">
              <a:lnSpc>
                <a:spcPct val="90000"/>
              </a:lnSpc>
              <a:spcBef>
                <a:spcPts val="0"/>
              </a:spcBef>
              <a:spcAft>
                <a:spcPts val="400"/>
              </a:spcAft>
              <a:buClr>
                <a:srgbClr val="0070C0"/>
              </a:buClr>
              <a:buSzPct val="100000"/>
              <a:buBlip>
                <a:blip r:embed="rId2"/>
              </a:buBlip>
            </a:pPr>
            <a:r>
              <a:rPr lang="en-US" sz="1400" dirty="0" smtClean="0">
                <a:solidFill>
                  <a:srgbClr val="0070C0"/>
                </a:solidFill>
              </a:rPr>
              <a:t>Clear </a:t>
            </a:r>
            <a:r>
              <a:rPr lang="en-US" sz="1400" b="1" dirty="0" smtClean="0">
                <a:solidFill>
                  <a:srgbClr val="0070C0"/>
                </a:solidFill>
              </a:rPr>
              <a:t>popularity of three types </a:t>
            </a:r>
            <a:r>
              <a:rPr lang="en-US" sz="1400" dirty="0" smtClean="0">
                <a:solidFill>
                  <a:srgbClr val="0070C0"/>
                </a:solidFill>
              </a:rPr>
              <a:t>of Open Data domains</a:t>
            </a:r>
          </a:p>
          <a:p>
            <a:pPr marL="182563" lvl="0" indent="-182563">
              <a:lnSpc>
                <a:spcPct val="90000"/>
              </a:lnSpc>
              <a:spcBef>
                <a:spcPts val="0"/>
              </a:spcBef>
              <a:spcAft>
                <a:spcPts val="400"/>
              </a:spcAft>
              <a:buClr>
                <a:srgbClr val="0070C0"/>
              </a:buClr>
              <a:buSzPct val="100000"/>
              <a:buBlip>
                <a:blip r:embed="rId2"/>
              </a:buBlip>
            </a:pPr>
            <a:r>
              <a:rPr lang="en-US" sz="1400" dirty="0" smtClean="0">
                <a:solidFill>
                  <a:srgbClr val="0070C0"/>
                </a:solidFill>
              </a:rPr>
              <a:t>Domains expected to have the </a:t>
            </a:r>
            <a:r>
              <a:rPr lang="en-US" sz="1400" b="1" dirty="0" smtClean="0">
                <a:solidFill>
                  <a:srgbClr val="0070C0"/>
                </a:solidFill>
              </a:rPr>
              <a:t>highest economic impact</a:t>
            </a:r>
          </a:p>
          <a:p>
            <a:pPr marL="182563" lvl="0" indent="-182563">
              <a:lnSpc>
                <a:spcPct val="90000"/>
              </a:lnSpc>
              <a:spcBef>
                <a:spcPts val="0"/>
              </a:spcBef>
              <a:spcAft>
                <a:spcPts val="400"/>
              </a:spcAft>
              <a:buClr>
                <a:srgbClr val="0070C0"/>
              </a:buClr>
              <a:buSzPct val="100000"/>
              <a:buBlip>
                <a:blip r:embed="rId2"/>
              </a:buBlip>
            </a:pPr>
            <a:r>
              <a:rPr lang="en-US" sz="1400" b="1" dirty="0" smtClean="0">
                <a:solidFill>
                  <a:srgbClr val="0070C0"/>
                </a:solidFill>
              </a:rPr>
              <a:t>More data on companies</a:t>
            </a:r>
            <a:r>
              <a:rPr lang="en-US" sz="1400" dirty="0" smtClean="0">
                <a:solidFill>
                  <a:srgbClr val="0070C0"/>
                </a:solidFill>
              </a:rPr>
              <a:t> requested most</a:t>
            </a:r>
            <a:endParaRPr lang="en-GB" sz="1400" dirty="0"/>
          </a:p>
        </p:txBody>
      </p:sp>
      <p:grpSp>
        <p:nvGrpSpPr>
          <p:cNvPr id="126" name="Group 125"/>
          <p:cNvGrpSpPr/>
          <p:nvPr/>
        </p:nvGrpSpPr>
        <p:grpSpPr>
          <a:xfrm>
            <a:off x="5837016" y="3445063"/>
            <a:ext cx="3668995" cy="2844424"/>
            <a:chOff x="5664574" y="3438402"/>
            <a:chExt cx="3940248" cy="3217667"/>
          </a:xfrm>
        </p:grpSpPr>
        <p:sp>
          <p:nvSpPr>
            <p:cNvPr id="80" name="Textfeld 283"/>
            <p:cNvSpPr txBox="1"/>
            <p:nvPr/>
          </p:nvSpPr>
          <p:spPr bwMode="gray">
            <a:xfrm>
              <a:off x="5664574" y="5547994"/>
              <a:ext cx="1258623" cy="348163"/>
            </a:xfrm>
            <a:prstGeom prst="rect">
              <a:avLst/>
            </a:prstGeom>
            <a:noFill/>
          </p:spPr>
          <p:txBody>
            <a:bodyPr wrap="square" rtlCol="0">
              <a:spAutoFit/>
            </a:bodyPr>
            <a:lstStyle/>
            <a:p>
              <a:pPr algn="ctr"/>
              <a:r>
                <a:rPr lang="de-DE" sz="1400" b="1" dirty="0" smtClean="0">
                  <a:solidFill>
                    <a:srgbClr val="000000"/>
                  </a:solidFill>
                  <a:latin typeface="+mn-lt"/>
                </a:rPr>
                <a:t>Transport</a:t>
              </a:r>
              <a:endParaRPr lang="de-DE" sz="1400" b="1" dirty="0">
                <a:solidFill>
                  <a:srgbClr val="000000"/>
                </a:solidFill>
                <a:latin typeface="+mn-lt"/>
              </a:endParaRPr>
            </a:p>
          </p:txBody>
        </p:sp>
        <p:grpSp>
          <p:nvGrpSpPr>
            <p:cNvPr id="125" name="Group 124"/>
            <p:cNvGrpSpPr/>
            <p:nvPr/>
          </p:nvGrpSpPr>
          <p:grpSpPr>
            <a:xfrm>
              <a:off x="6276154" y="3438402"/>
              <a:ext cx="3328668" cy="3217667"/>
              <a:chOff x="512281" y="3600405"/>
              <a:chExt cx="3328668" cy="3217667"/>
            </a:xfrm>
          </p:grpSpPr>
          <p:sp>
            <p:nvSpPr>
              <p:cNvPr id="61" name="Textfeld 283"/>
              <p:cNvSpPr txBox="1"/>
              <p:nvPr/>
            </p:nvSpPr>
            <p:spPr bwMode="gray">
              <a:xfrm>
                <a:off x="1036634" y="3600405"/>
                <a:ext cx="1631468" cy="348163"/>
              </a:xfrm>
              <a:prstGeom prst="rect">
                <a:avLst/>
              </a:prstGeom>
              <a:noFill/>
            </p:spPr>
            <p:txBody>
              <a:bodyPr wrap="square" rtlCol="0">
                <a:spAutoFit/>
              </a:bodyPr>
              <a:lstStyle/>
              <a:p>
                <a:pPr algn="ctr"/>
                <a:r>
                  <a:rPr lang="de-DE" sz="1400" b="1" dirty="0" smtClean="0">
                    <a:solidFill>
                      <a:srgbClr val="000000"/>
                    </a:solidFill>
                    <a:latin typeface="+mn-lt"/>
                  </a:rPr>
                  <a:t>Regions &amp; Cities</a:t>
                </a:r>
                <a:endParaRPr lang="de-DE" sz="1400" b="1" dirty="0">
                  <a:solidFill>
                    <a:srgbClr val="000000"/>
                  </a:solidFill>
                  <a:latin typeface="+mn-lt"/>
                </a:endParaRPr>
              </a:p>
            </p:txBody>
          </p:sp>
          <p:grpSp>
            <p:nvGrpSpPr>
              <p:cNvPr id="124" name="Group 123"/>
              <p:cNvGrpSpPr/>
              <p:nvPr/>
            </p:nvGrpSpPr>
            <p:grpSpPr>
              <a:xfrm>
                <a:off x="512281" y="3954919"/>
                <a:ext cx="3328668" cy="2863153"/>
                <a:chOff x="512281" y="3954919"/>
                <a:chExt cx="3328668" cy="2863153"/>
              </a:xfrm>
            </p:grpSpPr>
            <p:sp>
              <p:nvSpPr>
                <p:cNvPr id="2" name="Flowchart: Connector 1"/>
                <p:cNvSpPr/>
                <p:nvPr/>
              </p:nvSpPr>
              <p:spPr bwMode="auto">
                <a:xfrm>
                  <a:off x="1409770" y="3954919"/>
                  <a:ext cx="989974" cy="864000"/>
                </a:xfrm>
                <a:prstGeom prst="flowChartConnector">
                  <a:avLst/>
                </a:prstGeom>
                <a:solidFill>
                  <a:srgbClr val="0070C0">
                    <a:alpha val="80000"/>
                  </a:srgbClr>
                </a:soli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b="1" dirty="0" smtClean="0">
                    <a:solidFill>
                      <a:schemeClr val="tx1">
                        <a:lumMod val="85000"/>
                        <a:lumOff val="15000"/>
                      </a:schemeClr>
                    </a:solidFill>
                    <a:cs typeface="+mn-cs"/>
                  </a:endParaRPr>
                </a:p>
              </p:txBody>
            </p:sp>
            <p:sp>
              <p:nvSpPr>
                <p:cNvPr id="42" name="Flowchart: Connector 41"/>
                <p:cNvSpPr/>
                <p:nvPr/>
              </p:nvSpPr>
              <p:spPr bwMode="auto">
                <a:xfrm>
                  <a:off x="1409770" y="5470192"/>
                  <a:ext cx="989974" cy="864000"/>
                </a:xfrm>
                <a:prstGeom prst="flowChartConnector">
                  <a:avLst/>
                </a:prstGeom>
                <a:solidFill>
                  <a:srgbClr val="00B0F0">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b="1" dirty="0" smtClean="0">
                    <a:solidFill>
                      <a:schemeClr val="tx1">
                        <a:lumMod val="85000"/>
                        <a:lumOff val="15000"/>
                      </a:schemeClr>
                    </a:solidFill>
                    <a:cs typeface="+mn-cs"/>
                  </a:endParaRPr>
                </a:p>
              </p:txBody>
            </p:sp>
            <p:sp>
              <p:nvSpPr>
                <p:cNvPr id="43" name="Flowchart: Connector 42"/>
                <p:cNvSpPr/>
                <p:nvPr/>
              </p:nvSpPr>
              <p:spPr bwMode="auto">
                <a:xfrm>
                  <a:off x="512281" y="4719246"/>
                  <a:ext cx="989974" cy="864000"/>
                </a:xfrm>
                <a:prstGeom prst="flowChartConnector">
                  <a:avLst/>
                </a:prstGeom>
                <a:solidFill>
                  <a:srgbClr val="FF5C1F">
                    <a:alpha val="80000"/>
                  </a:srgbClr>
                </a:solidFill>
                <a:ln w="9525">
                  <a:solidFill>
                    <a:srgbClr val="FF5C1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b="1" dirty="0" smtClean="0">
                    <a:solidFill>
                      <a:schemeClr val="tx1">
                        <a:lumMod val="85000"/>
                        <a:lumOff val="15000"/>
                      </a:schemeClr>
                    </a:solidFill>
                    <a:cs typeface="+mn-cs"/>
                  </a:endParaRPr>
                </a:p>
              </p:txBody>
            </p:sp>
            <p:sp>
              <p:nvSpPr>
                <p:cNvPr id="44" name="Flowchart: Connector 43"/>
                <p:cNvSpPr/>
                <p:nvPr/>
              </p:nvSpPr>
              <p:spPr bwMode="auto">
                <a:xfrm>
                  <a:off x="2254766" y="4697243"/>
                  <a:ext cx="989974" cy="864000"/>
                </a:xfrm>
                <a:prstGeom prst="flowChartConnector">
                  <a:avLst/>
                </a:prstGeom>
                <a:solidFill>
                  <a:srgbClr val="FF9900">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b="1" dirty="0" smtClean="0">
                    <a:solidFill>
                      <a:schemeClr val="tx1">
                        <a:lumMod val="85000"/>
                        <a:lumOff val="15000"/>
                      </a:schemeClr>
                    </a:solidFill>
                    <a:cs typeface="+mn-cs"/>
                  </a:endParaRPr>
                </a:p>
              </p:txBody>
            </p:sp>
            <p:cxnSp>
              <p:nvCxnSpPr>
                <p:cNvPr id="45" name="Straight Connector 44"/>
                <p:cNvCxnSpPr>
                  <a:stCxn id="2" idx="5"/>
                  <a:endCxn id="44" idx="1"/>
                </p:cNvCxnSpPr>
                <p:nvPr/>
              </p:nvCxnSpPr>
              <p:spPr>
                <a:xfrm>
                  <a:off x="2254766" y="4692389"/>
                  <a:ext cx="144978" cy="13138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7"/>
                  <a:endCxn id="44" idx="3"/>
                </p:cNvCxnSpPr>
                <p:nvPr/>
              </p:nvCxnSpPr>
              <p:spPr>
                <a:xfrm flipV="1">
                  <a:off x="2254766" y="5434713"/>
                  <a:ext cx="144978" cy="16200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 idx="4"/>
                  <a:endCxn id="42" idx="0"/>
                </p:cNvCxnSpPr>
                <p:nvPr/>
              </p:nvCxnSpPr>
              <p:spPr>
                <a:xfrm>
                  <a:off x="1904757" y="4818919"/>
                  <a:ext cx="0" cy="65127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 idx="3"/>
                  <a:endCxn id="43" idx="7"/>
                </p:cNvCxnSpPr>
                <p:nvPr/>
              </p:nvCxnSpPr>
              <p:spPr>
                <a:xfrm flipH="1">
                  <a:off x="1357277" y="4692389"/>
                  <a:ext cx="197471" cy="15338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1" name="Textfeld 283"/>
                <p:cNvSpPr txBox="1"/>
                <p:nvPr/>
              </p:nvSpPr>
              <p:spPr bwMode="gray">
                <a:xfrm>
                  <a:off x="1275447" y="6469909"/>
                  <a:ext cx="1258622" cy="348163"/>
                </a:xfrm>
                <a:prstGeom prst="rect">
                  <a:avLst/>
                </a:prstGeom>
                <a:noFill/>
              </p:spPr>
              <p:txBody>
                <a:bodyPr wrap="square" rtlCol="0">
                  <a:spAutoFit/>
                </a:bodyPr>
                <a:lstStyle/>
                <a:p>
                  <a:pPr algn="ctr"/>
                  <a:r>
                    <a:rPr lang="de-DE" sz="1400" b="1" dirty="0" smtClean="0">
                      <a:solidFill>
                        <a:srgbClr val="000000"/>
                      </a:solidFill>
                      <a:latin typeface="+mn-lt"/>
                    </a:rPr>
                    <a:t>Environment</a:t>
                  </a:r>
                  <a:endParaRPr lang="de-DE" sz="1400" b="1" dirty="0">
                    <a:solidFill>
                      <a:srgbClr val="000000"/>
                    </a:solidFill>
                    <a:latin typeface="+mn-lt"/>
                  </a:endParaRPr>
                </a:p>
              </p:txBody>
            </p:sp>
            <p:sp>
              <p:nvSpPr>
                <p:cNvPr id="82" name="Textfeld 283"/>
                <p:cNvSpPr txBox="1"/>
                <p:nvPr/>
              </p:nvSpPr>
              <p:spPr bwMode="gray">
                <a:xfrm>
                  <a:off x="2582327" y="5709998"/>
                  <a:ext cx="1258622" cy="591876"/>
                </a:xfrm>
                <a:prstGeom prst="rect">
                  <a:avLst/>
                </a:prstGeom>
                <a:noFill/>
              </p:spPr>
              <p:txBody>
                <a:bodyPr wrap="square" rtlCol="0">
                  <a:spAutoFit/>
                </a:bodyPr>
                <a:lstStyle/>
                <a:p>
                  <a:pPr algn="ctr"/>
                  <a:r>
                    <a:rPr lang="de-DE" sz="1400" b="1" dirty="0" smtClean="0">
                      <a:solidFill>
                        <a:srgbClr val="000000"/>
                      </a:solidFill>
                      <a:latin typeface="+mn-lt"/>
                    </a:rPr>
                    <a:t>Population &amp; Societiy</a:t>
                  </a:r>
                  <a:endParaRPr lang="de-DE" sz="1400" b="1" dirty="0">
                    <a:solidFill>
                      <a:srgbClr val="000000"/>
                    </a:solidFill>
                    <a:latin typeface="+mn-lt"/>
                  </a:endParaRPr>
                </a:p>
              </p:txBody>
            </p:sp>
            <p:grpSp>
              <p:nvGrpSpPr>
                <p:cNvPr id="83" name="Groupe 474"/>
                <p:cNvGrpSpPr/>
                <p:nvPr/>
              </p:nvGrpSpPr>
              <p:grpSpPr>
                <a:xfrm>
                  <a:off x="732194" y="5019682"/>
                  <a:ext cx="519042" cy="263127"/>
                  <a:chOff x="1096963" y="2463798"/>
                  <a:chExt cx="457200" cy="231776"/>
                </a:xfrm>
              </p:grpSpPr>
              <p:sp>
                <p:nvSpPr>
                  <p:cNvPr id="84" name="Freeform 237"/>
                  <p:cNvSpPr>
                    <a:spLocks/>
                  </p:cNvSpPr>
                  <p:nvPr/>
                </p:nvSpPr>
                <p:spPr bwMode="auto">
                  <a:xfrm>
                    <a:off x="1096963" y="2501898"/>
                    <a:ext cx="457200" cy="157163"/>
                  </a:xfrm>
                  <a:custGeom>
                    <a:avLst/>
                    <a:gdLst/>
                    <a:ahLst/>
                    <a:cxnLst>
                      <a:cxn ang="0">
                        <a:pos x="225" y="81"/>
                      </a:cxn>
                      <a:cxn ang="0">
                        <a:pos x="236" y="81"/>
                      </a:cxn>
                      <a:cxn ang="0">
                        <a:pos x="236" y="16"/>
                      </a:cxn>
                      <a:cxn ang="0">
                        <a:pos x="191" y="4"/>
                      </a:cxn>
                      <a:cxn ang="0">
                        <a:pos x="20" y="4"/>
                      </a:cxn>
                      <a:cxn ang="0">
                        <a:pos x="1" y="26"/>
                      </a:cxn>
                      <a:cxn ang="0">
                        <a:pos x="1" y="81"/>
                      </a:cxn>
                      <a:cxn ang="0">
                        <a:pos x="15" y="81"/>
                      </a:cxn>
                    </a:cxnLst>
                    <a:rect l="0" t="0" r="r" b="b"/>
                    <a:pathLst>
                      <a:path w="236" h="81">
                        <a:moveTo>
                          <a:pt x="225" y="81"/>
                        </a:moveTo>
                        <a:cubicBezTo>
                          <a:pt x="236" y="81"/>
                          <a:pt x="236" y="81"/>
                          <a:pt x="236" y="81"/>
                        </a:cubicBezTo>
                        <a:cubicBezTo>
                          <a:pt x="236" y="16"/>
                          <a:pt x="236" y="16"/>
                          <a:pt x="236" y="16"/>
                        </a:cubicBezTo>
                        <a:cubicBezTo>
                          <a:pt x="236" y="0"/>
                          <a:pt x="191" y="4"/>
                          <a:pt x="191" y="4"/>
                        </a:cubicBezTo>
                        <a:cubicBezTo>
                          <a:pt x="20" y="4"/>
                          <a:pt x="20" y="4"/>
                          <a:pt x="20" y="4"/>
                        </a:cubicBezTo>
                        <a:cubicBezTo>
                          <a:pt x="0" y="4"/>
                          <a:pt x="1" y="26"/>
                          <a:pt x="1" y="26"/>
                        </a:cubicBezTo>
                        <a:cubicBezTo>
                          <a:pt x="1" y="81"/>
                          <a:pt x="1" y="81"/>
                          <a:pt x="1" y="81"/>
                        </a:cubicBezTo>
                        <a:cubicBezTo>
                          <a:pt x="15" y="81"/>
                          <a:pt x="15" y="81"/>
                          <a:pt x="15" y="81"/>
                        </a:cubicBezTo>
                      </a:path>
                    </a:pathLst>
                  </a:cu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85" name="Line 238"/>
                  <p:cNvSpPr>
                    <a:spLocks noChangeShapeType="1"/>
                  </p:cNvSpPr>
                  <p:nvPr/>
                </p:nvSpPr>
                <p:spPr bwMode="auto">
                  <a:xfrm>
                    <a:off x="1331913" y="2659061"/>
                    <a:ext cx="109538" cy="1588"/>
                  </a:xfrm>
                  <a:prstGeom prst="lin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86" name="Line 239"/>
                  <p:cNvSpPr>
                    <a:spLocks noChangeShapeType="1"/>
                  </p:cNvSpPr>
                  <p:nvPr/>
                </p:nvSpPr>
                <p:spPr bwMode="auto">
                  <a:xfrm>
                    <a:off x="1211263" y="2659061"/>
                    <a:ext cx="30163" cy="1588"/>
                  </a:xfrm>
                  <a:prstGeom prst="lin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87" name="Freeform 240"/>
                  <p:cNvSpPr>
                    <a:spLocks/>
                  </p:cNvSpPr>
                  <p:nvPr/>
                </p:nvSpPr>
                <p:spPr bwMode="auto">
                  <a:xfrm>
                    <a:off x="1473201" y="2463798"/>
                    <a:ext cx="57150" cy="46038"/>
                  </a:xfrm>
                  <a:custGeom>
                    <a:avLst/>
                    <a:gdLst/>
                    <a:ahLst/>
                    <a:cxnLst>
                      <a:cxn ang="0">
                        <a:pos x="0" y="21"/>
                      </a:cxn>
                      <a:cxn ang="0">
                        <a:pos x="0" y="11"/>
                      </a:cxn>
                      <a:cxn ang="0">
                        <a:pos x="30" y="13"/>
                      </a:cxn>
                      <a:cxn ang="0">
                        <a:pos x="30" y="24"/>
                      </a:cxn>
                    </a:cxnLst>
                    <a:rect l="0" t="0" r="r" b="b"/>
                    <a:pathLst>
                      <a:path w="30" h="24">
                        <a:moveTo>
                          <a:pt x="0" y="21"/>
                        </a:moveTo>
                        <a:cubicBezTo>
                          <a:pt x="0" y="11"/>
                          <a:pt x="0" y="11"/>
                          <a:pt x="0" y="11"/>
                        </a:cubicBezTo>
                        <a:cubicBezTo>
                          <a:pt x="0" y="11"/>
                          <a:pt x="16" y="0"/>
                          <a:pt x="30" y="13"/>
                        </a:cubicBezTo>
                        <a:cubicBezTo>
                          <a:pt x="30" y="22"/>
                          <a:pt x="30" y="24"/>
                          <a:pt x="30" y="24"/>
                        </a:cubicBezTo>
                      </a:path>
                    </a:pathLst>
                  </a:cu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88" name="Rectangle 241"/>
                  <p:cNvSpPr>
                    <a:spLocks noChangeArrowheads="1"/>
                  </p:cNvSpPr>
                  <p:nvPr/>
                </p:nvSpPr>
                <p:spPr bwMode="auto">
                  <a:xfrm>
                    <a:off x="1468438" y="2546348"/>
                    <a:ext cx="58738"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89" name="Rectangle 242"/>
                  <p:cNvSpPr>
                    <a:spLocks noChangeArrowheads="1"/>
                  </p:cNvSpPr>
                  <p:nvPr/>
                </p:nvSpPr>
                <p:spPr bwMode="auto">
                  <a:xfrm>
                    <a:off x="1252538" y="2546348"/>
                    <a:ext cx="57150"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90" name="Rectangle 243"/>
                  <p:cNvSpPr>
                    <a:spLocks noChangeArrowheads="1"/>
                  </p:cNvSpPr>
                  <p:nvPr/>
                </p:nvSpPr>
                <p:spPr bwMode="auto">
                  <a:xfrm>
                    <a:off x="1350963" y="2546348"/>
                    <a:ext cx="57150"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91" name="Rectangle 244"/>
                  <p:cNvSpPr>
                    <a:spLocks noChangeArrowheads="1"/>
                  </p:cNvSpPr>
                  <p:nvPr/>
                </p:nvSpPr>
                <p:spPr bwMode="auto">
                  <a:xfrm>
                    <a:off x="1152526" y="2546348"/>
                    <a:ext cx="58738"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92" name="Oval 245"/>
                  <p:cNvSpPr>
                    <a:spLocks noChangeArrowheads="1"/>
                  </p:cNvSpPr>
                  <p:nvPr/>
                </p:nvSpPr>
                <p:spPr bwMode="auto">
                  <a:xfrm>
                    <a:off x="1130301"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93" name="Oval 246"/>
                  <p:cNvSpPr>
                    <a:spLocks noChangeArrowheads="1"/>
                  </p:cNvSpPr>
                  <p:nvPr/>
                </p:nvSpPr>
                <p:spPr bwMode="auto">
                  <a:xfrm>
                    <a:off x="1247776"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sp>
                <p:nvSpPr>
                  <p:cNvPr id="94" name="Oval 247"/>
                  <p:cNvSpPr>
                    <a:spLocks noChangeArrowheads="1"/>
                  </p:cNvSpPr>
                  <p:nvPr/>
                </p:nvSpPr>
                <p:spPr bwMode="auto">
                  <a:xfrm>
                    <a:off x="1449388"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grpSp>
            <p:grpSp>
              <p:nvGrpSpPr>
                <p:cNvPr id="96" name="Groupe 372"/>
                <p:cNvGrpSpPr/>
                <p:nvPr/>
              </p:nvGrpSpPr>
              <p:grpSpPr>
                <a:xfrm>
                  <a:off x="1609482" y="5719708"/>
                  <a:ext cx="590549" cy="364967"/>
                  <a:chOff x="3784601" y="2755900"/>
                  <a:chExt cx="511175" cy="315913"/>
                </a:xfrm>
              </p:grpSpPr>
              <p:sp>
                <p:nvSpPr>
                  <p:cNvPr id="97" name="Freeform 378"/>
                  <p:cNvSpPr>
                    <a:spLocks/>
                  </p:cNvSpPr>
                  <p:nvPr/>
                </p:nvSpPr>
                <p:spPr bwMode="auto">
                  <a:xfrm>
                    <a:off x="3979863" y="2755900"/>
                    <a:ext cx="315913" cy="301625"/>
                  </a:xfrm>
                  <a:custGeom>
                    <a:avLst/>
                    <a:gdLst/>
                    <a:ahLst/>
                    <a:cxnLst>
                      <a:cxn ang="0">
                        <a:pos x="0" y="92"/>
                      </a:cxn>
                      <a:cxn ang="0">
                        <a:pos x="29" y="37"/>
                      </a:cxn>
                      <a:cxn ang="0">
                        <a:pos x="140" y="2"/>
                      </a:cxn>
                      <a:cxn ang="0">
                        <a:pos x="105" y="85"/>
                      </a:cxn>
                      <a:cxn ang="0">
                        <a:pos x="29" y="134"/>
                      </a:cxn>
                      <a:cxn ang="0">
                        <a:pos x="55" y="65"/>
                      </a:cxn>
                      <a:cxn ang="0">
                        <a:pos x="111" y="24"/>
                      </a:cxn>
                    </a:cxnLst>
                    <a:rect l="0" t="0" r="r" b="b"/>
                    <a:pathLst>
                      <a:path w="140" h="134">
                        <a:moveTo>
                          <a:pt x="0" y="92"/>
                        </a:moveTo>
                        <a:cubicBezTo>
                          <a:pt x="2" y="74"/>
                          <a:pt x="10" y="53"/>
                          <a:pt x="29" y="37"/>
                        </a:cubicBezTo>
                        <a:cubicBezTo>
                          <a:pt x="72" y="0"/>
                          <a:pt x="140" y="2"/>
                          <a:pt x="140" y="2"/>
                        </a:cubicBezTo>
                        <a:cubicBezTo>
                          <a:pt x="140" y="2"/>
                          <a:pt x="132" y="56"/>
                          <a:pt x="105" y="85"/>
                        </a:cubicBezTo>
                        <a:cubicBezTo>
                          <a:pt x="66" y="126"/>
                          <a:pt x="29" y="134"/>
                          <a:pt x="29" y="134"/>
                        </a:cubicBezTo>
                        <a:cubicBezTo>
                          <a:pt x="29" y="134"/>
                          <a:pt x="27" y="98"/>
                          <a:pt x="55" y="65"/>
                        </a:cubicBezTo>
                        <a:cubicBezTo>
                          <a:pt x="84" y="32"/>
                          <a:pt x="111" y="24"/>
                          <a:pt x="111" y="24"/>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98" name="Freeform 379"/>
                  <p:cNvSpPr>
                    <a:spLocks/>
                  </p:cNvSpPr>
                  <p:nvPr/>
                </p:nvSpPr>
                <p:spPr bwMode="auto">
                  <a:xfrm>
                    <a:off x="3784601" y="2873375"/>
                    <a:ext cx="227013" cy="198438"/>
                  </a:xfrm>
                  <a:custGeom>
                    <a:avLst/>
                    <a:gdLst/>
                    <a:ahLst/>
                    <a:cxnLst>
                      <a:cxn ang="0">
                        <a:pos x="90" y="88"/>
                      </a:cxn>
                      <a:cxn ang="0">
                        <a:pos x="73" y="24"/>
                      </a:cxn>
                      <a:cxn ang="0">
                        <a:pos x="0" y="1"/>
                      </a:cxn>
                      <a:cxn ang="0">
                        <a:pos x="23" y="56"/>
                      </a:cxn>
                      <a:cxn ang="0">
                        <a:pos x="73" y="88"/>
                      </a:cxn>
                      <a:cxn ang="0">
                        <a:pos x="56" y="43"/>
                      </a:cxn>
                      <a:cxn ang="0">
                        <a:pos x="20" y="16"/>
                      </a:cxn>
                    </a:cxnLst>
                    <a:rect l="0" t="0" r="r" b="b"/>
                    <a:pathLst>
                      <a:path w="101" h="88">
                        <a:moveTo>
                          <a:pt x="90" y="88"/>
                        </a:moveTo>
                        <a:cubicBezTo>
                          <a:pt x="90" y="88"/>
                          <a:pt x="101" y="49"/>
                          <a:pt x="73" y="24"/>
                        </a:cubicBezTo>
                        <a:cubicBezTo>
                          <a:pt x="45" y="0"/>
                          <a:pt x="0" y="1"/>
                          <a:pt x="0" y="1"/>
                        </a:cubicBezTo>
                        <a:cubicBezTo>
                          <a:pt x="0" y="1"/>
                          <a:pt x="5" y="37"/>
                          <a:pt x="23" y="56"/>
                        </a:cubicBezTo>
                        <a:cubicBezTo>
                          <a:pt x="48" y="83"/>
                          <a:pt x="73" y="88"/>
                          <a:pt x="73" y="88"/>
                        </a:cubicBezTo>
                        <a:cubicBezTo>
                          <a:pt x="73" y="88"/>
                          <a:pt x="74" y="65"/>
                          <a:pt x="56" y="43"/>
                        </a:cubicBezTo>
                        <a:cubicBezTo>
                          <a:pt x="37" y="21"/>
                          <a:pt x="20" y="16"/>
                          <a:pt x="20" y="16"/>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grpSp>
            <p:sp>
              <p:nvSpPr>
                <p:cNvPr id="99" name="Freeform 579"/>
                <p:cNvSpPr>
                  <a:spLocks noEditPoints="1"/>
                </p:cNvSpPr>
                <p:nvPr/>
              </p:nvSpPr>
              <p:spPr bwMode="auto">
                <a:xfrm>
                  <a:off x="2592590" y="4946117"/>
                  <a:ext cx="314325" cy="396875"/>
                </a:xfrm>
                <a:custGeom>
                  <a:avLst/>
                  <a:gdLst/>
                  <a:ahLst/>
                  <a:cxnLst>
                    <a:cxn ang="0">
                      <a:pos x="94" y="83"/>
                    </a:cxn>
                    <a:cxn ang="0">
                      <a:pos x="97" y="97"/>
                    </a:cxn>
                    <a:cxn ang="0">
                      <a:pos x="84" y="124"/>
                    </a:cxn>
                    <a:cxn ang="0">
                      <a:pos x="103" y="135"/>
                    </a:cxn>
                    <a:cxn ang="0">
                      <a:pos x="66" y="70"/>
                    </a:cxn>
                    <a:cxn ang="0">
                      <a:pos x="73" y="68"/>
                    </a:cxn>
                    <a:cxn ang="0">
                      <a:pos x="94" y="83"/>
                    </a:cxn>
                    <a:cxn ang="0">
                      <a:pos x="103" y="135"/>
                    </a:cxn>
                    <a:cxn ang="0">
                      <a:pos x="122" y="199"/>
                    </a:cxn>
                    <a:cxn ang="0">
                      <a:pos x="54" y="204"/>
                    </a:cxn>
                    <a:cxn ang="0">
                      <a:pos x="50" y="95"/>
                    </a:cxn>
                    <a:cxn ang="0">
                      <a:pos x="49" y="97"/>
                    </a:cxn>
                    <a:cxn ang="0">
                      <a:pos x="63" y="124"/>
                    </a:cxn>
                    <a:cxn ang="0">
                      <a:pos x="25" y="199"/>
                    </a:cxn>
                    <a:cxn ang="0">
                      <a:pos x="50" y="95"/>
                    </a:cxn>
                    <a:cxn ang="0">
                      <a:pos x="66" y="70"/>
                    </a:cxn>
                    <a:cxn ang="0">
                      <a:pos x="94" y="83"/>
                    </a:cxn>
                    <a:cxn ang="0">
                      <a:pos x="113" y="69"/>
                    </a:cxn>
                    <a:cxn ang="0">
                      <a:pos x="102" y="48"/>
                    </a:cxn>
                    <a:cxn ang="0">
                      <a:pos x="122" y="24"/>
                    </a:cxn>
                    <a:cxn ang="0">
                      <a:pos x="141" y="48"/>
                    </a:cxn>
                    <a:cxn ang="0">
                      <a:pos x="131" y="69"/>
                    </a:cxn>
                    <a:cxn ang="0">
                      <a:pos x="162" y="131"/>
                    </a:cxn>
                    <a:cxn ang="0">
                      <a:pos x="103" y="135"/>
                    </a:cxn>
                    <a:cxn ang="0">
                      <a:pos x="50" y="95"/>
                    </a:cxn>
                    <a:cxn ang="0">
                      <a:pos x="20" y="95"/>
                    </a:cxn>
                    <a:cxn ang="0">
                      <a:pos x="66" y="70"/>
                    </a:cxn>
                    <a:cxn ang="0">
                      <a:pos x="41" y="39"/>
                    </a:cxn>
                    <a:cxn ang="0">
                      <a:pos x="51" y="20"/>
                    </a:cxn>
                    <a:cxn ang="0">
                      <a:pos x="34" y="0"/>
                    </a:cxn>
                    <a:cxn ang="0">
                      <a:pos x="17" y="20"/>
                    </a:cxn>
                    <a:cxn ang="0">
                      <a:pos x="26" y="39"/>
                    </a:cxn>
                    <a:cxn ang="0">
                      <a:pos x="0" y="92"/>
                    </a:cxn>
                  </a:cxnLst>
                  <a:rect l="0" t="0" r="r" b="b"/>
                  <a:pathLst>
                    <a:path w="162" h="205">
                      <a:moveTo>
                        <a:pt x="94" y="83"/>
                      </a:moveTo>
                      <a:cubicBezTo>
                        <a:pt x="96" y="87"/>
                        <a:pt x="97" y="92"/>
                        <a:pt x="97" y="97"/>
                      </a:cubicBezTo>
                      <a:cubicBezTo>
                        <a:pt x="97" y="107"/>
                        <a:pt x="90" y="118"/>
                        <a:pt x="84" y="124"/>
                      </a:cubicBezTo>
                      <a:cubicBezTo>
                        <a:pt x="92" y="126"/>
                        <a:pt x="98" y="130"/>
                        <a:pt x="103" y="135"/>
                      </a:cubicBezTo>
                      <a:moveTo>
                        <a:pt x="66" y="70"/>
                      </a:moveTo>
                      <a:cubicBezTo>
                        <a:pt x="68" y="69"/>
                        <a:pt x="71" y="68"/>
                        <a:pt x="73" y="68"/>
                      </a:cubicBezTo>
                      <a:cubicBezTo>
                        <a:pt x="82" y="68"/>
                        <a:pt x="90" y="74"/>
                        <a:pt x="94" y="83"/>
                      </a:cubicBezTo>
                      <a:moveTo>
                        <a:pt x="103" y="135"/>
                      </a:moveTo>
                      <a:cubicBezTo>
                        <a:pt x="117" y="149"/>
                        <a:pt x="122" y="172"/>
                        <a:pt x="122" y="199"/>
                      </a:cubicBezTo>
                      <a:cubicBezTo>
                        <a:pt x="122" y="203"/>
                        <a:pt x="82" y="205"/>
                        <a:pt x="54" y="204"/>
                      </a:cubicBezTo>
                      <a:moveTo>
                        <a:pt x="50" y="95"/>
                      </a:moveTo>
                      <a:cubicBezTo>
                        <a:pt x="50" y="96"/>
                        <a:pt x="49" y="97"/>
                        <a:pt x="49" y="97"/>
                      </a:cubicBezTo>
                      <a:cubicBezTo>
                        <a:pt x="49" y="107"/>
                        <a:pt x="57" y="118"/>
                        <a:pt x="63" y="124"/>
                      </a:cubicBezTo>
                      <a:cubicBezTo>
                        <a:pt x="35" y="132"/>
                        <a:pt x="25" y="162"/>
                        <a:pt x="25" y="199"/>
                      </a:cubicBezTo>
                      <a:moveTo>
                        <a:pt x="50" y="95"/>
                      </a:moveTo>
                      <a:cubicBezTo>
                        <a:pt x="50" y="83"/>
                        <a:pt x="57" y="73"/>
                        <a:pt x="66" y="70"/>
                      </a:cubicBezTo>
                      <a:moveTo>
                        <a:pt x="94" y="83"/>
                      </a:moveTo>
                      <a:cubicBezTo>
                        <a:pt x="99" y="76"/>
                        <a:pt x="105" y="72"/>
                        <a:pt x="113" y="69"/>
                      </a:cubicBezTo>
                      <a:cubicBezTo>
                        <a:pt x="108" y="65"/>
                        <a:pt x="102" y="56"/>
                        <a:pt x="102" y="48"/>
                      </a:cubicBezTo>
                      <a:cubicBezTo>
                        <a:pt x="102" y="34"/>
                        <a:pt x="111" y="24"/>
                        <a:pt x="122" y="24"/>
                      </a:cubicBezTo>
                      <a:cubicBezTo>
                        <a:pt x="133" y="24"/>
                        <a:pt x="141" y="34"/>
                        <a:pt x="141" y="48"/>
                      </a:cubicBezTo>
                      <a:cubicBezTo>
                        <a:pt x="141" y="56"/>
                        <a:pt x="135" y="65"/>
                        <a:pt x="131" y="69"/>
                      </a:cubicBezTo>
                      <a:cubicBezTo>
                        <a:pt x="154" y="76"/>
                        <a:pt x="162" y="101"/>
                        <a:pt x="162" y="131"/>
                      </a:cubicBezTo>
                      <a:cubicBezTo>
                        <a:pt x="162" y="135"/>
                        <a:pt x="127" y="137"/>
                        <a:pt x="103" y="135"/>
                      </a:cubicBezTo>
                      <a:moveTo>
                        <a:pt x="50" y="95"/>
                      </a:moveTo>
                      <a:cubicBezTo>
                        <a:pt x="40" y="95"/>
                        <a:pt x="29" y="95"/>
                        <a:pt x="20" y="95"/>
                      </a:cubicBezTo>
                      <a:moveTo>
                        <a:pt x="66" y="70"/>
                      </a:moveTo>
                      <a:cubicBezTo>
                        <a:pt x="63" y="54"/>
                        <a:pt x="55" y="43"/>
                        <a:pt x="41" y="39"/>
                      </a:cubicBezTo>
                      <a:cubicBezTo>
                        <a:pt x="46" y="35"/>
                        <a:pt x="51" y="28"/>
                        <a:pt x="51" y="20"/>
                      </a:cubicBezTo>
                      <a:cubicBezTo>
                        <a:pt x="51" y="9"/>
                        <a:pt x="43" y="0"/>
                        <a:pt x="34" y="0"/>
                      </a:cubicBezTo>
                      <a:cubicBezTo>
                        <a:pt x="25" y="0"/>
                        <a:pt x="17" y="9"/>
                        <a:pt x="17" y="20"/>
                      </a:cubicBezTo>
                      <a:cubicBezTo>
                        <a:pt x="17" y="28"/>
                        <a:pt x="22" y="35"/>
                        <a:pt x="26" y="39"/>
                      </a:cubicBezTo>
                      <a:cubicBezTo>
                        <a:pt x="7" y="45"/>
                        <a:pt x="0" y="66"/>
                        <a:pt x="0" y="92"/>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b="1" dirty="0">
                    <a:latin typeface="Arial" pitchFamily="34" charset="0"/>
                    <a:cs typeface="Arial" pitchFamily="34" charset="0"/>
                  </a:endParaRPr>
                </a:p>
              </p:txBody>
            </p:sp>
            <p:grpSp>
              <p:nvGrpSpPr>
                <p:cNvPr id="100" name="Groupe 277"/>
                <p:cNvGrpSpPr/>
                <p:nvPr/>
              </p:nvGrpSpPr>
              <p:grpSpPr>
                <a:xfrm>
                  <a:off x="1609482" y="4152697"/>
                  <a:ext cx="584200" cy="474663"/>
                  <a:chOff x="1671638" y="2689226"/>
                  <a:chExt cx="584200" cy="474663"/>
                </a:xfrm>
              </p:grpSpPr>
              <p:sp>
                <p:nvSpPr>
                  <p:cNvPr id="101" name="Freeform 763"/>
                  <p:cNvSpPr>
                    <a:spLocks/>
                  </p:cNvSpPr>
                  <p:nvPr/>
                </p:nvSpPr>
                <p:spPr bwMode="auto">
                  <a:xfrm>
                    <a:off x="1671638" y="2689226"/>
                    <a:ext cx="584200" cy="474663"/>
                  </a:xfrm>
                  <a:custGeom>
                    <a:avLst/>
                    <a:gdLst/>
                    <a:ahLst/>
                    <a:cxnLst>
                      <a:cxn ang="0">
                        <a:pos x="44" y="297"/>
                      </a:cxn>
                      <a:cxn ang="0">
                        <a:pos x="0" y="297"/>
                      </a:cxn>
                      <a:cxn ang="0">
                        <a:pos x="0" y="194"/>
                      </a:cxn>
                      <a:cxn ang="0">
                        <a:pos x="28" y="173"/>
                      </a:cxn>
                      <a:cxn ang="0">
                        <a:pos x="28" y="104"/>
                      </a:cxn>
                      <a:cxn ang="0">
                        <a:pos x="73" y="76"/>
                      </a:cxn>
                      <a:cxn ang="0">
                        <a:pos x="73" y="297"/>
                      </a:cxn>
                      <a:cxn ang="0">
                        <a:pos x="180" y="297"/>
                      </a:cxn>
                      <a:cxn ang="0">
                        <a:pos x="180" y="111"/>
                      </a:cxn>
                      <a:cxn ang="0">
                        <a:pos x="151" y="101"/>
                      </a:cxn>
                      <a:cxn ang="0">
                        <a:pos x="151" y="34"/>
                      </a:cxn>
                      <a:cxn ang="0">
                        <a:pos x="217" y="0"/>
                      </a:cxn>
                      <a:cxn ang="0">
                        <a:pos x="368" y="48"/>
                      </a:cxn>
                      <a:cxn ang="0">
                        <a:pos x="368" y="299"/>
                      </a:cxn>
                      <a:cxn ang="0">
                        <a:pos x="215" y="299"/>
                      </a:cxn>
                      <a:cxn ang="0">
                        <a:pos x="217" y="20"/>
                      </a:cxn>
                    </a:cxnLst>
                    <a:rect l="0" t="0" r="r" b="b"/>
                    <a:pathLst>
                      <a:path w="368" h="299">
                        <a:moveTo>
                          <a:pt x="44" y="297"/>
                        </a:moveTo>
                        <a:lnTo>
                          <a:pt x="0" y="297"/>
                        </a:lnTo>
                        <a:lnTo>
                          <a:pt x="0" y="194"/>
                        </a:lnTo>
                        <a:lnTo>
                          <a:pt x="28" y="173"/>
                        </a:lnTo>
                        <a:lnTo>
                          <a:pt x="28" y="104"/>
                        </a:lnTo>
                        <a:lnTo>
                          <a:pt x="73" y="76"/>
                        </a:lnTo>
                        <a:lnTo>
                          <a:pt x="73" y="297"/>
                        </a:lnTo>
                        <a:lnTo>
                          <a:pt x="180" y="297"/>
                        </a:lnTo>
                        <a:lnTo>
                          <a:pt x="180" y="111"/>
                        </a:lnTo>
                        <a:lnTo>
                          <a:pt x="151" y="101"/>
                        </a:lnTo>
                        <a:lnTo>
                          <a:pt x="151" y="34"/>
                        </a:lnTo>
                        <a:lnTo>
                          <a:pt x="217" y="0"/>
                        </a:lnTo>
                        <a:lnTo>
                          <a:pt x="368" y="48"/>
                        </a:lnTo>
                        <a:lnTo>
                          <a:pt x="368" y="299"/>
                        </a:lnTo>
                        <a:lnTo>
                          <a:pt x="215" y="299"/>
                        </a:lnTo>
                        <a:lnTo>
                          <a:pt x="217" y="20"/>
                        </a:ln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2" name="Line 764"/>
                  <p:cNvSpPr>
                    <a:spLocks noChangeShapeType="1"/>
                  </p:cNvSpPr>
                  <p:nvPr/>
                </p:nvSpPr>
                <p:spPr bwMode="auto">
                  <a:xfrm>
                    <a:off x="1784350" y="2811463"/>
                    <a:ext cx="93663" cy="30163"/>
                  </a:xfrm>
                  <a:prstGeom prst="line">
                    <a:avLst/>
                  </a:pr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3" name="Freeform 765"/>
                  <p:cNvSpPr>
                    <a:spLocks/>
                  </p:cNvSpPr>
                  <p:nvPr/>
                </p:nvSpPr>
                <p:spPr bwMode="auto">
                  <a:xfrm>
                    <a:off x="1816100" y="2854326"/>
                    <a:ext cx="31750" cy="50800"/>
                  </a:xfrm>
                  <a:custGeom>
                    <a:avLst/>
                    <a:gdLst/>
                    <a:ahLst/>
                    <a:cxnLst>
                      <a:cxn ang="0">
                        <a:pos x="0" y="0"/>
                      </a:cxn>
                      <a:cxn ang="0">
                        <a:pos x="14" y="4"/>
                      </a:cxn>
                      <a:cxn ang="0">
                        <a:pos x="14" y="22"/>
                      </a:cxn>
                      <a:cxn ang="0">
                        <a:pos x="0" y="20"/>
                      </a:cxn>
                      <a:cxn ang="0">
                        <a:pos x="0" y="0"/>
                      </a:cxn>
                    </a:cxnLst>
                    <a:rect l="0" t="0" r="r" b="b"/>
                    <a:pathLst>
                      <a:path w="14" h="22">
                        <a:moveTo>
                          <a:pt x="0" y="0"/>
                        </a:moveTo>
                        <a:cubicBezTo>
                          <a:pt x="14" y="4"/>
                          <a:pt x="14" y="4"/>
                          <a:pt x="14" y="4"/>
                        </a:cubicBezTo>
                        <a:cubicBezTo>
                          <a:pt x="14" y="22"/>
                          <a:pt x="14" y="22"/>
                          <a:pt x="14" y="22"/>
                        </a:cubicBezTo>
                        <a:cubicBezTo>
                          <a:pt x="0" y="20"/>
                          <a:pt x="0" y="20"/>
                          <a:pt x="0" y="20"/>
                        </a:cubicBezTo>
                        <a:cubicBezTo>
                          <a:pt x="0" y="13"/>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4" name="Freeform 766"/>
                  <p:cNvSpPr>
                    <a:spLocks/>
                  </p:cNvSpPr>
                  <p:nvPr/>
                </p:nvSpPr>
                <p:spPr bwMode="auto">
                  <a:xfrm>
                    <a:off x="1870075" y="2870201"/>
                    <a:ext cx="25400" cy="42863"/>
                  </a:xfrm>
                  <a:custGeom>
                    <a:avLst/>
                    <a:gdLst/>
                    <a:ahLst/>
                    <a:cxnLst>
                      <a:cxn ang="0">
                        <a:pos x="1" y="0"/>
                      </a:cxn>
                      <a:cxn ang="0">
                        <a:pos x="11" y="3"/>
                      </a:cxn>
                      <a:cxn ang="0">
                        <a:pos x="11" y="19"/>
                      </a:cxn>
                      <a:cxn ang="0">
                        <a:pos x="1" y="17"/>
                      </a:cxn>
                      <a:cxn ang="0">
                        <a:pos x="1" y="0"/>
                      </a:cxn>
                    </a:cxnLst>
                    <a:rect l="0" t="0" r="r" b="b"/>
                    <a:pathLst>
                      <a:path w="11" h="19">
                        <a:moveTo>
                          <a:pt x="1" y="0"/>
                        </a:moveTo>
                        <a:cubicBezTo>
                          <a:pt x="11" y="3"/>
                          <a:pt x="11" y="3"/>
                          <a:pt x="11" y="3"/>
                        </a:cubicBezTo>
                        <a:cubicBezTo>
                          <a:pt x="11" y="8"/>
                          <a:pt x="11" y="14"/>
                          <a:pt x="11" y="19"/>
                        </a:cubicBezTo>
                        <a:cubicBezTo>
                          <a:pt x="1" y="17"/>
                          <a:pt x="1" y="17"/>
                          <a:pt x="1" y="17"/>
                        </a:cubicBezTo>
                        <a:cubicBezTo>
                          <a:pt x="0" y="11"/>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5" name="Freeform 767"/>
                  <p:cNvSpPr>
                    <a:spLocks/>
                  </p:cNvSpPr>
                  <p:nvPr/>
                </p:nvSpPr>
                <p:spPr bwMode="auto">
                  <a:xfrm>
                    <a:off x="1914525" y="2881313"/>
                    <a:ext cx="23813" cy="41275"/>
                  </a:xfrm>
                  <a:custGeom>
                    <a:avLst/>
                    <a:gdLst/>
                    <a:ahLst/>
                    <a:cxnLst>
                      <a:cxn ang="0">
                        <a:pos x="1" y="0"/>
                      </a:cxn>
                      <a:cxn ang="0">
                        <a:pos x="11" y="2"/>
                      </a:cxn>
                      <a:cxn ang="0">
                        <a:pos x="11" y="18"/>
                      </a:cxn>
                      <a:cxn ang="0">
                        <a:pos x="1" y="17"/>
                      </a:cxn>
                      <a:cxn ang="0">
                        <a:pos x="1" y="0"/>
                      </a:cxn>
                    </a:cxnLst>
                    <a:rect l="0" t="0" r="r" b="b"/>
                    <a:pathLst>
                      <a:path w="11" h="18">
                        <a:moveTo>
                          <a:pt x="1" y="0"/>
                        </a:moveTo>
                        <a:cubicBezTo>
                          <a:pt x="11" y="2"/>
                          <a:pt x="11" y="2"/>
                          <a:pt x="11" y="2"/>
                        </a:cubicBezTo>
                        <a:cubicBezTo>
                          <a:pt x="11" y="8"/>
                          <a:pt x="11" y="13"/>
                          <a:pt x="11" y="18"/>
                        </a:cubicBezTo>
                        <a:cubicBezTo>
                          <a:pt x="1" y="17"/>
                          <a:pt x="1" y="17"/>
                          <a:pt x="1" y="17"/>
                        </a:cubicBezTo>
                        <a:cubicBezTo>
                          <a:pt x="0" y="10"/>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6" name="Freeform 768"/>
                  <p:cNvSpPr>
                    <a:spLocks/>
                  </p:cNvSpPr>
                  <p:nvPr/>
                </p:nvSpPr>
                <p:spPr bwMode="auto">
                  <a:xfrm>
                    <a:off x="1816100" y="2922588"/>
                    <a:ext cx="31750" cy="46038"/>
                  </a:xfrm>
                  <a:custGeom>
                    <a:avLst/>
                    <a:gdLst/>
                    <a:ahLst/>
                    <a:cxnLst>
                      <a:cxn ang="0">
                        <a:pos x="0" y="0"/>
                      </a:cxn>
                      <a:cxn ang="0">
                        <a:pos x="14" y="2"/>
                      </a:cxn>
                      <a:cxn ang="0">
                        <a:pos x="14" y="20"/>
                      </a:cxn>
                      <a:cxn ang="0">
                        <a:pos x="0" y="19"/>
                      </a:cxn>
                      <a:cxn ang="0">
                        <a:pos x="0" y="0"/>
                      </a:cxn>
                    </a:cxnLst>
                    <a:rect l="0" t="0" r="r" b="b"/>
                    <a:pathLst>
                      <a:path w="14" h="20">
                        <a:moveTo>
                          <a:pt x="0" y="0"/>
                        </a:moveTo>
                        <a:cubicBezTo>
                          <a:pt x="14" y="2"/>
                          <a:pt x="14" y="2"/>
                          <a:pt x="14" y="2"/>
                        </a:cubicBezTo>
                        <a:cubicBezTo>
                          <a:pt x="14" y="8"/>
                          <a:pt x="14" y="14"/>
                          <a:pt x="14" y="20"/>
                        </a:cubicBezTo>
                        <a:cubicBezTo>
                          <a:pt x="0" y="19"/>
                          <a:pt x="0" y="19"/>
                          <a:pt x="0" y="19"/>
                        </a:cubicBezTo>
                        <a:cubicBezTo>
                          <a:pt x="0" y="12"/>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7" name="Freeform 769"/>
                  <p:cNvSpPr>
                    <a:spLocks/>
                  </p:cNvSpPr>
                  <p:nvPr/>
                </p:nvSpPr>
                <p:spPr bwMode="auto">
                  <a:xfrm>
                    <a:off x="1870075" y="2928938"/>
                    <a:ext cx="25400" cy="41275"/>
                  </a:xfrm>
                  <a:custGeom>
                    <a:avLst/>
                    <a:gdLst/>
                    <a:ahLst/>
                    <a:cxnLst>
                      <a:cxn ang="0">
                        <a:pos x="1" y="0"/>
                      </a:cxn>
                      <a:cxn ang="0">
                        <a:pos x="11" y="1"/>
                      </a:cxn>
                      <a:cxn ang="0">
                        <a:pos x="11" y="18"/>
                      </a:cxn>
                      <a:cxn ang="0">
                        <a:pos x="1" y="17"/>
                      </a:cxn>
                      <a:cxn ang="0">
                        <a:pos x="1" y="0"/>
                      </a:cxn>
                    </a:cxnLst>
                    <a:rect l="0" t="0" r="r" b="b"/>
                    <a:pathLst>
                      <a:path w="11" h="18">
                        <a:moveTo>
                          <a:pt x="1" y="0"/>
                        </a:moveTo>
                        <a:cubicBezTo>
                          <a:pt x="11" y="1"/>
                          <a:pt x="11" y="1"/>
                          <a:pt x="11" y="1"/>
                        </a:cubicBezTo>
                        <a:cubicBezTo>
                          <a:pt x="11" y="18"/>
                          <a:pt x="11" y="18"/>
                          <a:pt x="11" y="18"/>
                        </a:cubicBezTo>
                        <a:cubicBezTo>
                          <a:pt x="1" y="17"/>
                          <a:pt x="1" y="17"/>
                          <a:pt x="1" y="17"/>
                        </a:cubicBezTo>
                        <a:cubicBezTo>
                          <a:pt x="0" y="11"/>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8" name="Freeform 770"/>
                  <p:cNvSpPr>
                    <a:spLocks/>
                  </p:cNvSpPr>
                  <p:nvPr/>
                </p:nvSpPr>
                <p:spPr bwMode="auto">
                  <a:xfrm>
                    <a:off x="1914525" y="2936876"/>
                    <a:ext cx="23813" cy="39688"/>
                  </a:xfrm>
                  <a:custGeom>
                    <a:avLst/>
                    <a:gdLst/>
                    <a:ahLst/>
                    <a:cxnLst>
                      <a:cxn ang="0">
                        <a:pos x="1" y="0"/>
                      </a:cxn>
                      <a:cxn ang="0">
                        <a:pos x="11" y="1"/>
                      </a:cxn>
                      <a:cxn ang="0">
                        <a:pos x="11" y="18"/>
                      </a:cxn>
                      <a:cxn ang="0">
                        <a:pos x="1" y="17"/>
                      </a:cxn>
                      <a:cxn ang="0">
                        <a:pos x="1" y="0"/>
                      </a:cxn>
                    </a:cxnLst>
                    <a:rect l="0" t="0" r="r" b="b"/>
                    <a:pathLst>
                      <a:path w="11" h="18">
                        <a:moveTo>
                          <a:pt x="1" y="0"/>
                        </a:moveTo>
                        <a:cubicBezTo>
                          <a:pt x="11" y="1"/>
                          <a:pt x="11" y="1"/>
                          <a:pt x="11" y="1"/>
                        </a:cubicBezTo>
                        <a:cubicBezTo>
                          <a:pt x="11" y="18"/>
                          <a:pt x="11" y="18"/>
                          <a:pt x="11" y="18"/>
                        </a:cubicBezTo>
                        <a:cubicBezTo>
                          <a:pt x="1" y="17"/>
                          <a:pt x="1" y="17"/>
                          <a:pt x="1" y="17"/>
                        </a:cubicBezTo>
                        <a:cubicBezTo>
                          <a:pt x="0" y="10"/>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09" name="Freeform 771"/>
                  <p:cNvSpPr>
                    <a:spLocks/>
                  </p:cNvSpPr>
                  <p:nvPr/>
                </p:nvSpPr>
                <p:spPr bwMode="auto">
                  <a:xfrm>
                    <a:off x="1816100" y="2986088"/>
                    <a:ext cx="31750" cy="42863"/>
                  </a:xfrm>
                  <a:custGeom>
                    <a:avLst/>
                    <a:gdLst/>
                    <a:ahLst/>
                    <a:cxnLst>
                      <a:cxn ang="0">
                        <a:pos x="0" y="0"/>
                      </a:cxn>
                      <a:cxn ang="0">
                        <a:pos x="14" y="1"/>
                      </a:cxn>
                      <a:cxn ang="0">
                        <a:pos x="14" y="19"/>
                      </a:cxn>
                      <a:cxn ang="0">
                        <a:pos x="0" y="19"/>
                      </a:cxn>
                      <a:cxn ang="0">
                        <a:pos x="0" y="0"/>
                      </a:cxn>
                    </a:cxnLst>
                    <a:rect l="0" t="0" r="r" b="b"/>
                    <a:pathLst>
                      <a:path w="14" h="19">
                        <a:moveTo>
                          <a:pt x="0" y="0"/>
                        </a:moveTo>
                        <a:cubicBezTo>
                          <a:pt x="14" y="1"/>
                          <a:pt x="14" y="1"/>
                          <a:pt x="14" y="1"/>
                        </a:cubicBezTo>
                        <a:cubicBezTo>
                          <a:pt x="14" y="7"/>
                          <a:pt x="14" y="13"/>
                          <a:pt x="14" y="19"/>
                        </a:cubicBezTo>
                        <a:cubicBezTo>
                          <a:pt x="0" y="19"/>
                          <a:pt x="0" y="19"/>
                          <a:pt x="0" y="19"/>
                        </a:cubicBezTo>
                        <a:cubicBezTo>
                          <a:pt x="0" y="12"/>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0" name="Freeform 772"/>
                  <p:cNvSpPr>
                    <a:spLocks/>
                  </p:cNvSpPr>
                  <p:nvPr/>
                </p:nvSpPr>
                <p:spPr bwMode="auto">
                  <a:xfrm>
                    <a:off x="1870075" y="2987676"/>
                    <a:ext cx="25400" cy="41275"/>
                  </a:xfrm>
                  <a:custGeom>
                    <a:avLst/>
                    <a:gdLst/>
                    <a:ahLst/>
                    <a:cxnLst>
                      <a:cxn ang="0">
                        <a:pos x="1" y="0"/>
                      </a:cxn>
                      <a:cxn ang="0">
                        <a:pos x="11" y="1"/>
                      </a:cxn>
                      <a:cxn ang="0">
                        <a:pos x="11" y="18"/>
                      </a:cxn>
                      <a:cxn ang="0">
                        <a:pos x="1" y="18"/>
                      </a:cxn>
                      <a:cxn ang="0">
                        <a:pos x="1" y="0"/>
                      </a:cxn>
                    </a:cxnLst>
                    <a:rect l="0" t="0" r="r" b="b"/>
                    <a:pathLst>
                      <a:path w="11" h="18">
                        <a:moveTo>
                          <a:pt x="1" y="0"/>
                        </a:moveTo>
                        <a:cubicBezTo>
                          <a:pt x="11" y="1"/>
                          <a:pt x="11" y="1"/>
                          <a:pt x="11" y="1"/>
                        </a:cubicBezTo>
                        <a:cubicBezTo>
                          <a:pt x="11" y="7"/>
                          <a:pt x="11" y="12"/>
                          <a:pt x="11" y="18"/>
                        </a:cubicBezTo>
                        <a:cubicBezTo>
                          <a:pt x="1" y="18"/>
                          <a:pt x="1" y="18"/>
                          <a:pt x="1" y="18"/>
                        </a:cubicBezTo>
                        <a:cubicBezTo>
                          <a:pt x="0" y="11"/>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1" name="Freeform 773"/>
                  <p:cNvSpPr>
                    <a:spLocks/>
                  </p:cNvSpPr>
                  <p:nvPr/>
                </p:nvSpPr>
                <p:spPr bwMode="auto">
                  <a:xfrm>
                    <a:off x="1914525" y="2990851"/>
                    <a:ext cx="23813" cy="38100"/>
                  </a:xfrm>
                  <a:custGeom>
                    <a:avLst/>
                    <a:gdLst/>
                    <a:ahLst/>
                    <a:cxnLst>
                      <a:cxn ang="0">
                        <a:pos x="1" y="0"/>
                      </a:cxn>
                      <a:cxn ang="0">
                        <a:pos x="11" y="1"/>
                      </a:cxn>
                      <a:cxn ang="0">
                        <a:pos x="11" y="17"/>
                      </a:cxn>
                      <a:cxn ang="0">
                        <a:pos x="1" y="17"/>
                      </a:cxn>
                      <a:cxn ang="0">
                        <a:pos x="1" y="0"/>
                      </a:cxn>
                    </a:cxnLst>
                    <a:rect l="0" t="0" r="r" b="b"/>
                    <a:pathLst>
                      <a:path w="11" h="17">
                        <a:moveTo>
                          <a:pt x="1" y="0"/>
                        </a:moveTo>
                        <a:cubicBezTo>
                          <a:pt x="11" y="1"/>
                          <a:pt x="11" y="1"/>
                          <a:pt x="11" y="1"/>
                        </a:cubicBezTo>
                        <a:cubicBezTo>
                          <a:pt x="11" y="17"/>
                          <a:pt x="11" y="17"/>
                          <a:pt x="11" y="17"/>
                        </a:cubicBezTo>
                        <a:cubicBezTo>
                          <a:pt x="1" y="17"/>
                          <a:pt x="1" y="17"/>
                          <a:pt x="1" y="17"/>
                        </a:cubicBezTo>
                        <a:cubicBezTo>
                          <a:pt x="0" y="11"/>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2" name="Freeform 774"/>
                  <p:cNvSpPr>
                    <a:spLocks/>
                  </p:cNvSpPr>
                  <p:nvPr/>
                </p:nvSpPr>
                <p:spPr bwMode="auto">
                  <a:xfrm>
                    <a:off x="2049463" y="2744788"/>
                    <a:ext cx="42863" cy="71438"/>
                  </a:xfrm>
                  <a:custGeom>
                    <a:avLst/>
                    <a:gdLst/>
                    <a:ahLst/>
                    <a:cxnLst>
                      <a:cxn ang="0">
                        <a:pos x="0" y="0"/>
                      </a:cxn>
                      <a:cxn ang="0">
                        <a:pos x="19" y="5"/>
                      </a:cxn>
                      <a:cxn ang="0">
                        <a:pos x="19" y="31"/>
                      </a:cxn>
                      <a:cxn ang="0">
                        <a:pos x="0" y="27"/>
                      </a:cxn>
                      <a:cxn ang="0">
                        <a:pos x="0" y="0"/>
                      </a:cxn>
                    </a:cxnLst>
                    <a:rect l="0" t="0" r="r" b="b"/>
                    <a:pathLst>
                      <a:path w="19" h="31">
                        <a:moveTo>
                          <a:pt x="0" y="0"/>
                        </a:moveTo>
                        <a:cubicBezTo>
                          <a:pt x="19" y="5"/>
                          <a:pt x="19" y="5"/>
                          <a:pt x="19" y="5"/>
                        </a:cubicBezTo>
                        <a:cubicBezTo>
                          <a:pt x="19" y="31"/>
                          <a:pt x="19" y="31"/>
                          <a:pt x="19" y="31"/>
                        </a:cubicBezTo>
                        <a:cubicBezTo>
                          <a:pt x="0" y="27"/>
                          <a:pt x="0" y="27"/>
                          <a:pt x="0" y="27"/>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3" name="Freeform 775"/>
                  <p:cNvSpPr>
                    <a:spLocks/>
                  </p:cNvSpPr>
                  <p:nvPr/>
                </p:nvSpPr>
                <p:spPr bwMode="auto">
                  <a:xfrm>
                    <a:off x="2124075" y="2765426"/>
                    <a:ext cx="36513" cy="63500"/>
                  </a:xfrm>
                  <a:custGeom>
                    <a:avLst/>
                    <a:gdLst/>
                    <a:ahLst/>
                    <a:cxnLst>
                      <a:cxn ang="0">
                        <a:pos x="0" y="0"/>
                      </a:cxn>
                      <a:cxn ang="0">
                        <a:pos x="16" y="4"/>
                      </a:cxn>
                      <a:cxn ang="0">
                        <a:pos x="16" y="28"/>
                      </a:cxn>
                      <a:cxn ang="0">
                        <a:pos x="0" y="24"/>
                      </a:cxn>
                      <a:cxn ang="0">
                        <a:pos x="0" y="0"/>
                      </a:cxn>
                    </a:cxnLst>
                    <a:rect l="0" t="0" r="r" b="b"/>
                    <a:pathLst>
                      <a:path w="16" h="28">
                        <a:moveTo>
                          <a:pt x="0" y="0"/>
                        </a:moveTo>
                        <a:cubicBezTo>
                          <a:pt x="16" y="4"/>
                          <a:pt x="16" y="4"/>
                          <a:pt x="16" y="4"/>
                        </a:cubicBezTo>
                        <a:cubicBezTo>
                          <a:pt x="16" y="28"/>
                          <a:pt x="16" y="28"/>
                          <a:pt x="16" y="28"/>
                        </a:cubicBezTo>
                        <a:cubicBezTo>
                          <a:pt x="0" y="24"/>
                          <a:pt x="0" y="24"/>
                          <a:pt x="0" y="24"/>
                        </a:cubicBezTo>
                        <a:cubicBezTo>
                          <a:pt x="0" y="18"/>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4" name="Freeform 776"/>
                  <p:cNvSpPr>
                    <a:spLocks/>
                  </p:cNvSpPr>
                  <p:nvPr/>
                </p:nvSpPr>
                <p:spPr bwMode="auto">
                  <a:xfrm>
                    <a:off x="2187575" y="2781301"/>
                    <a:ext cx="31750" cy="60325"/>
                  </a:xfrm>
                  <a:custGeom>
                    <a:avLst/>
                    <a:gdLst/>
                    <a:ahLst/>
                    <a:cxnLst>
                      <a:cxn ang="0">
                        <a:pos x="0" y="0"/>
                      </a:cxn>
                      <a:cxn ang="0">
                        <a:pos x="14" y="3"/>
                      </a:cxn>
                      <a:cxn ang="0">
                        <a:pos x="14" y="26"/>
                      </a:cxn>
                      <a:cxn ang="0">
                        <a:pos x="0" y="23"/>
                      </a:cxn>
                      <a:cxn ang="0">
                        <a:pos x="0" y="0"/>
                      </a:cxn>
                    </a:cxnLst>
                    <a:rect l="0" t="0" r="r" b="b"/>
                    <a:pathLst>
                      <a:path w="14" h="26">
                        <a:moveTo>
                          <a:pt x="0" y="0"/>
                        </a:moveTo>
                        <a:cubicBezTo>
                          <a:pt x="14" y="3"/>
                          <a:pt x="14" y="3"/>
                          <a:pt x="14" y="3"/>
                        </a:cubicBezTo>
                        <a:cubicBezTo>
                          <a:pt x="14" y="26"/>
                          <a:pt x="14" y="26"/>
                          <a:pt x="14" y="26"/>
                        </a:cubicBezTo>
                        <a:cubicBezTo>
                          <a:pt x="0" y="23"/>
                          <a:pt x="0" y="23"/>
                          <a:pt x="0" y="23"/>
                        </a:cubicBezTo>
                        <a:cubicBezTo>
                          <a:pt x="0" y="16"/>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5" name="Freeform 777"/>
                  <p:cNvSpPr>
                    <a:spLocks/>
                  </p:cNvSpPr>
                  <p:nvPr/>
                </p:nvSpPr>
                <p:spPr bwMode="auto">
                  <a:xfrm>
                    <a:off x="2049463" y="2833688"/>
                    <a:ext cx="42863" cy="66675"/>
                  </a:xfrm>
                  <a:custGeom>
                    <a:avLst/>
                    <a:gdLst/>
                    <a:ahLst/>
                    <a:cxnLst>
                      <a:cxn ang="0">
                        <a:pos x="0" y="0"/>
                      </a:cxn>
                      <a:cxn ang="0">
                        <a:pos x="19" y="3"/>
                      </a:cxn>
                      <a:cxn ang="0">
                        <a:pos x="19" y="29"/>
                      </a:cxn>
                      <a:cxn ang="0">
                        <a:pos x="0" y="27"/>
                      </a:cxn>
                      <a:cxn ang="0">
                        <a:pos x="0" y="0"/>
                      </a:cxn>
                    </a:cxnLst>
                    <a:rect l="0" t="0" r="r" b="b"/>
                    <a:pathLst>
                      <a:path w="19" h="29">
                        <a:moveTo>
                          <a:pt x="0" y="0"/>
                        </a:moveTo>
                        <a:cubicBezTo>
                          <a:pt x="19" y="3"/>
                          <a:pt x="19" y="3"/>
                          <a:pt x="19" y="3"/>
                        </a:cubicBezTo>
                        <a:cubicBezTo>
                          <a:pt x="19" y="29"/>
                          <a:pt x="19" y="29"/>
                          <a:pt x="19" y="29"/>
                        </a:cubicBezTo>
                        <a:cubicBezTo>
                          <a:pt x="0" y="27"/>
                          <a:pt x="0" y="27"/>
                          <a:pt x="0" y="27"/>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6" name="Freeform 778"/>
                  <p:cNvSpPr>
                    <a:spLocks/>
                  </p:cNvSpPr>
                  <p:nvPr/>
                </p:nvSpPr>
                <p:spPr bwMode="auto">
                  <a:xfrm>
                    <a:off x="2124075" y="2844801"/>
                    <a:ext cx="36513" cy="60325"/>
                  </a:xfrm>
                  <a:custGeom>
                    <a:avLst/>
                    <a:gdLst/>
                    <a:ahLst/>
                    <a:cxnLst>
                      <a:cxn ang="0">
                        <a:pos x="0" y="0"/>
                      </a:cxn>
                      <a:cxn ang="0">
                        <a:pos x="16" y="3"/>
                      </a:cxn>
                      <a:cxn ang="0">
                        <a:pos x="16" y="26"/>
                      </a:cxn>
                      <a:cxn ang="0">
                        <a:pos x="0" y="25"/>
                      </a:cxn>
                      <a:cxn ang="0">
                        <a:pos x="0" y="0"/>
                      </a:cxn>
                    </a:cxnLst>
                    <a:rect l="0" t="0" r="r" b="b"/>
                    <a:pathLst>
                      <a:path w="16" h="26">
                        <a:moveTo>
                          <a:pt x="0" y="0"/>
                        </a:moveTo>
                        <a:cubicBezTo>
                          <a:pt x="16" y="3"/>
                          <a:pt x="16" y="3"/>
                          <a:pt x="16" y="3"/>
                        </a:cubicBezTo>
                        <a:cubicBezTo>
                          <a:pt x="16" y="26"/>
                          <a:pt x="16" y="26"/>
                          <a:pt x="16" y="26"/>
                        </a:cubicBezTo>
                        <a:cubicBezTo>
                          <a:pt x="0" y="25"/>
                          <a:pt x="0" y="25"/>
                          <a:pt x="0" y="25"/>
                        </a:cubicBezTo>
                        <a:cubicBezTo>
                          <a:pt x="0" y="19"/>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7" name="Freeform 779"/>
                  <p:cNvSpPr>
                    <a:spLocks/>
                  </p:cNvSpPr>
                  <p:nvPr/>
                </p:nvSpPr>
                <p:spPr bwMode="auto">
                  <a:xfrm>
                    <a:off x="2187575" y="2859088"/>
                    <a:ext cx="31750" cy="52388"/>
                  </a:xfrm>
                  <a:custGeom>
                    <a:avLst/>
                    <a:gdLst/>
                    <a:ahLst/>
                    <a:cxnLst>
                      <a:cxn ang="0">
                        <a:pos x="0" y="0"/>
                      </a:cxn>
                      <a:cxn ang="0">
                        <a:pos x="14" y="2"/>
                      </a:cxn>
                      <a:cxn ang="0">
                        <a:pos x="14" y="23"/>
                      </a:cxn>
                      <a:cxn ang="0">
                        <a:pos x="0" y="22"/>
                      </a:cxn>
                      <a:cxn ang="0">
                        <a:pos x="0" y="0"/>
                      </a:cxn>
                    </a:cxnLst>
                    <a:rect l="0" t="0" r="r" b="b"/>
                    <a:pathLst>
                      <a:path w="14" h="23">
                        <a:moveTo>
                          <a:pt x="0" y="0"/>
                        </a:moveTo>
                        <a:cubicBezTo>
                          <a:pt x="14" y="2"/>
                          <a:pt x="14" y="2"/>
                          <a:pt x="14" y="2"/>
                        </a:cubicBezTo>
                        <a:cubicBezTo>
                          <a:pt x="14" y="23"/>
                          <a:pt x="14" y="23"/>
                          <a:pt x="14" y="23"/>
                        </a:cubicBezTo>
                        <a:cubicBezTo>
                          <a:pt x="0" y="22"/>
                          <a:pt x="0" y="22"/>
                          <a:pt x="0" y="22"/>
                        </a:cubicBezTo>
                        <a:cubicBezTo>
                          <a:pt x="0" y="16"/>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8" name="Freeform 780"/>
                  <p:cNvSpPr>
                    <a:spLocks/>
                  </p:cNvSpPr>
                  <p:nvPr/>
                </p:nvSpPr>
                <p:spPr bwMode="auto">
                  <a:xfrm>
                    <a:off x="2049463" y="2922588"/>
                    <a:ext cx="42863" cy="63500"/>
                  </a:xfrm>
                  <a:custGeom>
                    <a:avLst/>
                    <a:gdLst/>
                    <a:ahLst/>
                    <a:cxnLst>
                      <a:cxn ang="0">
                        <a:pos x="0" y="0"/>
                      </a:cxn>
                      <a:cxn ang="0">
                        <a:pos x="19" y="2"/>
                      </a:cxn>
                      <a:cxn ang="0">
                        <a:pos x="19" y="28"/>
                      </a:cxn>
                      <a:cxn ang="0">
                        <a:pos x="0" y="28"/>
                      </a:cxn>
                      <a:cxn ang="0">
                        <a:pos x="0" y="0"/>
                      </a:cxn>
                    </a:cxnLst>
                    <a:rect l="0" t="0" r="r" b="b"/>
                    <a:pathLst>
                      <a:path w="19" h="28">
                        <a:moveTo>
                          <a:pt x="0" y="0"/>
                        </a:moveTo>
                        <a:cubicBezTo>
                          <a:pt x="19" y="2"/>
                          <a:pt x="19" y="2"/>
                          <a:pt x="19" y="2"/>
                        </a:cubicBezTo>
                        <a:cubicBezTo>
                          <a:pt x="19" y="28"/>
                          <a:pt x="19" y="28"/>
                          <a:pt x="19" y="28"/>
                        </a:cubicBezTo>
                        <a:cubicBezTo>
                          <a:pt x="0" y="28"/>
                          <a:pt x="0" y="28"/>
                          <a:pt x="0" y="28"/>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19" name="Freeform 781"/>
                  <p:cNvSpPr>
                    <a:spLocks/>
                  </p:cNvSpPr>
                  <p:nvPr/>
                </p:nvSpPr>
                <p:spPr bwMode="auto">
                  <a:xfrm>
                    <a:off x="2124075" y="2928938"/>
                    <a:ext cx="36513" cy="57150"/>
                  </a:xfrm>
                  <a:custGeom>
                    <a:avLst/>
                    <a:gdLst/>
                    <a:ahLst/>
                    <a:cxnLst>
                      <a:cxn ang="0">
                        <a:pos x="0" y="0"/>
                      </a:cxn>
                      <a:cxn ang="0">
                        <a:pos x="16" y="1"/>
                      </a:cxn>
                      <a:cxn ang="0">
                        <a:pos x="16" y="25"/>
                      </a:cxn>
                      <a:cxn ang="0">
                        <a:pos x="0" y="25"/>
                      </a:cxn>
                      <a:cxn ang="0">
                        <a:pos x="0" y="0"/>
                      </a:cxn>
                    </a:cxnLst>
                    <a:rect l="0" t="0" r="r" b="b"/>
                    <a:pathLst>
                      <a:path w="16" h="25">
                        <a:moveTo>
                          <a:pt x="0" y="0"/>
                        </a:moveTo>
                        <a:cubicBezTo>
                          <a:pt x="16" y="1"/>
                          <a:pt x="16" y="1"/>
                          <a:pt x="16" y="1"/>
                        </a:cubicBezTo>
                        <a:cubicBezTo>
                          <a:pt x="16" y="25"/>
                          <a:pt x="16" y="25"/>
                          <a:pt x="16" y="25"/>
                        </a:cubicBezTo>
                        <a:cubicBezTo>
                          <a:pt x="0" y="25"/>
                          <a:pt x="0" y="25"/>
                          <a:pt x="0" y="25"/>
                        </a:cubicBezTo>
                        <a:cubicBezTo>
                          <a:pt x="0" y="18"/>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sp>
                <p:nvSpPr>
                  <p:cNvPr id="120" name="Freeform 782"/>
                  <p:cNvSpPr>
                    <a:spLocks/>
                  </p:cNvSpPr>
                  <p:nvPr/>
                </p:nvSpPr>
                <p:spPr bwMode="auto">
                  <a:xfrm>
                    <a:off x="2187575" y="2932113"/>
                    <a:ext cx="31750" cy="53975"/>
                  </a:xfrm>
                  <a:custGeom>
                    <a:avLst/>
                    <a:gdLst/>
                    <a:ahLst/>
                    <a:cxnLst>
                      <a:cxn ang="0">
                        <a:pos x="0" y="0"/>
                      </a:cxn>
                      <a:cxn ang="0">
                        <a:pos x="14" y="1"/>
                      </a:cxn>
                      <a:cxn ang="0">
                        <a:pos x="14" y="24"/>
                      </a:cxn>
                      <a:cxn ang="0">
                        <a:pos x="0" y="24"/>
                      </a:cxn>
                      <a:cxn ang="0">
                        <a:pos x="0" y="0"/>
                      </a:cxn>
                    </a:cxnLst>
                    <a:rect l="0" t="0" r="r" b="b"/>
                    <a:pathLst>
                      <a:path w="14" h="24">
                        <a:moveTo>
                          <a:pt x="0" y="0"/>
                        </a:moveTo>
                        <a:cubicBezTo>
                          <a:pt x="14" y="1"/>
                          <a:pt x="14" y="1"/>
                          <a:pt x="14" y="1"/>
                        </a:cubicBezTo>
                        <a:cubicBezTo>
                          <a:pt x="14" y="24"/>
                          <a:pt x="14" y="24"/>
                          <a:pt x="14" y="24"/>
                        </a:cubicBezTo>
                        <a:cubicBezTo>
                          <a:pt x="0" y="24"/>
                          <a:pt x="0" y="24"/>
                          <a:pt x="0" y="24"/>
                        </a:cubicBezTo>
                        <a:cubicBezTo>
                          <a:pt x="0" y="17"/>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Arial" pitchFamily="34" charset="0"/>
                      <a:cs typeface="Arial" pitchFamily="34" charset="0"/>
                    </a:endParaRPr>
                  </a:p>
                </p:txBody>
              </p:sp>
            </p:grpSp>
          </p:grpSp>
        </p:grpSp>
      </p:grpSp>
      <p:sp>
        <p:nvSpPr>
          <p:cNvPr id="121" name="Rounded Rectangle 120"/>
          <p:cNvSpPr/>
          <p:nvPr/>
        </p:nvSpPr>
        <p:spPr bwMode="auto">
          <a:xfrm>
            <a:off x="462562" y="3704033"/>
            <a:ext cx="5235709" cy="2218639"/>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smtClean="0">
              <a:solidFill>
                <a:srgbClr val="0070C0"/>
              </a:solidFill>
            </a:endParaRPr>
          </a:p>
          <a:p>
            <a:r>
              <a:rPr lang="en-US" sz="1600" b="1" dirty="0" smtClean="0">
                <a:solidFill>
                  <a:srgbClr val="0070C0"/>
                </a:solidFill>
              </a:rPr>
              <a:t>Top 4 combinations of Open Data categories</a:t>
            </a:r>
          </a:p>
          <a:p>
            <a:endParaRPr lang="en-US" sz="1400" b="1" dirty="0" smtClean="0">
              <a:solidFill>
                <a:srgbClr val="0070C0"/>
              </a:solidFill>
            </a:endParaRPr>
          </a:p>
          <a:p>
            <a:pPr marL="182563" lvl="0" indent="-182563">
              <a:lnSpc>
                <a:spcPct val="90000"/>
              </a:lnSpc>
              <a:spcBef>
                <a:spcPts val="0"/>
              </a:spcBef>
              <a:spcAft>
                <a:spcPts val="400"/>
              </a:spcAft>
              <a:buClr>
                <a:srgbClr val="0070C0"/>
              </a:buClr>
              <a:buSzPct val="100000"/>
              <a:buBlip>
                <a:blip r:embed="rId2"/>
              </a:buBlip>
            </a:pPr>
            <a:r>
              <a:rPr lang="en-US" sz="1400" b="1" dirty="0" smtClean="0">
                <a:solidFill>
                  <a:srgbClr val="0070C0"/>
                </a:solidFill>
              </a:rPr>
              <a:t>Regions &amp; Cities </a:t>
            </a:r>
            <a:r>
              <a:rPr lang="en-US" sz="1400" dirty="0" smtClean="0">
                <a:solidFill>
                  <a:srgbClr val="0070C0"/>
                </a:solidFill>
              </a:rPr>
              <a:t>data is often combined with the other 3 categories</a:t>
            </a:r>
            <a:endParaRPr lang="en-US" sz="1600" dirty="0">
              <a:solidFill>
                <a:srgbClr val="0070C0"/>
              </a:solidFill>
            </a:endParaRPr>
          </a:p>
          <a:p>
            <a:pPr marL="182563" lvl="0" indent="-182563">
              <a:lnSpc>
                <a:spcPct val="90000"/>
              </a:lnSpc>
              <a:spcBef>
                <a:spcPts val="0"/>
              </a:spcBef>
              <a:spcAft>
                <a:spcPts val="400"/>
              </a:spcAft>
              <a:buClr>
                <a:srgbClr val="0070C0"/>
              </a:buClr>
              <a:buSzPct val="100000"/>
              <a:buBlip>
                <a:blip r:embed="rId2"/>
              </a:buBlip>
            </a:pPr>
            <a:r>
              <a:rPr lang="en-US" sz="1400" dirty="0" smtClean="0">
                <a:solidFill>
                  <a:srgbClr val="0070C0"/>
                </a:solidFill>
              </a:rPr>
              <a:t>On average companies use </a:t>
            </a:r>
            <a:r>
              <a:rPr lang="en-US" sz="1400" b="1" dirty="0" smtClean="0">
                <a:solidFill>
                  <a:srgbClr val="0070C0"/>
                </a:solidFill>
              </a:rPr>
              <a:t>5 categories </a:t>
            </a:r>
            <a:r>
              <a:rPr lang="en-US" sz="1400" dirty="0" smtClean="0">
                <a:solidFill>
                  <a:srgbClr val="0070C0"/>
                </a:solidFill>
              </a:rPr>
              <a:t>of Open Data</a:t>
            </a:r>
          </a:p>
          <a:p>
            <a:pPr marL="182563" lvl="0" indent="-182563">
              <a:lnSpc>
                <a:spcPct val="90000"/>
              </a:lnSpc>
              <a:spcBef>
                <a:spcPts val="0"/>
              </a:spcBef>
              <a:spcAft>
                <a:spcPts val="400"/>
              </a:spcAft>
              <a:buClr>
                <a:srgbClr val="0070C0"/>
              </a:buClr>
              <a:buSzPct val="100000"/>
              <a:buBlip>
                <a:blip r:embed="rId2"/>
              </a:buBlip>
            </a:pPr>
            <a:r>
              <a:rPr lang="en-US" sz="1400" b="1" dirty="0" smtClean="0">
                <a:solidFill>
                  <a:srgbClr val="0070C0"/>
                </a:solidFill>
              </a:rPr>
              <a:t>36% </a:t>
            </a:r>
            <a:r>
              <a:rPr lang="en-US" sz="1400" dirty="0" smtClean="0">
                <a:solidFill>
                  <a:srgbClr val="0070C0"/>
                </a:solidFill>
              </a:rPr>
              <a:t>of the companies </a:t>
            </a:r>
            <a:r>
              <a:rPr lang="en-US" sz="1400" b="1" dirty="0" smtClean="0">
                <a:solidFill>
                  <a:srgbClr val="0070C0"/>
                </a:solidFill>
              </a:rPr>
              <a:t>aggregate</a:t>
            </a:r>
            <a:r>
              <a:rPr lang="en-US" sz="1400" dirty="0" smtClean="0">
                <a:solidFill>
                  <a:srgbClr val="0070C0"/>
                </a:solidFill>
              </a:rPr>
              <a:t> the data, regardless of its nature</a:t>
            </a:r>
            <a:endParaRPr lang="en-US" sz="1400" b="1" dirty="0" smtClean="0">
              <a:solidFill>
                <a:srgbClr val="0070C0"/>
              </a:solidFill>
            </a:endParaRPr>
          </a:p>
          <a:p>
            <a:r>
              <a:rPr lang="en-US" sz="1400" dirty="0" smtClean="0"/>
              <a:t>St</a:t>
            </a:r>
            <a:endParaRPr lang="en-GB" sz="1400" dirty="0"/>
          </a:p>
        </p:txBody>
      </p:sp>
      <p:sp>
        <p:nvSpPr>
          <p:cNvPr id="3" name="Slide Number Placeholder 2"/>
          <p:cNvSpPr>
            <a:spLocks noGrp="1"/>
          </p:cNvSpPr>
          <p:nvPr>
            <p:ph type="sldNum" sz="quarter" idx="15"/>
          </p:nvPr>
        </p:nvSpPr>
        <p:spPr/>
        <p:txBody>
          <a:bodyPr/>
          <a:lstStyle/>
          <a:p>
            <a:fld id="{44505413-4954-4A72-8CD3-3101A511C2C5}" type="slidenum">
              <a:rPr lang="en-GB" altLang="en-US" smtClean="0"/>
              <a:pPr/>
              <a:t>2</a:t>
            </a:fld>
            <a:endParaRPr lang="en-GB" altLang="en-US"/>
          </a:p>
        </p:txBody>
      </p:sp>
    </p:spTree>
    <p:extLst>
      <p:ext uri="{BB962C8B-B14F-4D97-AF65-F5344CB8AC3E}">
        <p14:creationId xmlns:p14="http://schemas.microsoft.com/office/powerpoint/2010/main" val="429326790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6419499" y="1341000"/>
            <a:ext cx="3133631" cy="3190607"/>
          </a:xfrm>
          <a:prstGeom prst="roundRect">
            <a:avLst/>
          </a:prstGeom>
          <a:solidFill>
            <a:schemeClr val="bg1"/>
          </a:solidFill>
          <a:ln w="9525">
            <a:solidFill>
              <a:srgbClr val="2C35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sz="1600" b="1" dirty="0" smtClean="0">
                <a:solidFill>
                  <a:srgbClr val="0070C0"/>
                </a:solidFill>
              </a:rPr>
              <a:t>Population &amp; Society</a:t>
            </a:r>
          </a:p>
          <a:p>
            <a:endParaRPr lang="en-GB" sz="1600" b="1" dirty="0" smtClean="0">
              <a:solidFill>
                <a:srgbClr val="0070C0"/>
              </a:solidFill>
            </a:endParaRPr>
          </a:p>
          <a:p>
            <a:r>
              <a:rPr lang="en-GB" sz="1400" b="1" dirty="0" smtClean="0">
                <a:solidFill>
                  <a:srgbClr val="0070C0"/>
                </a:solidFill>
              </a:rPr>
              <a:t>Fluicity</a:t>
            </a:r>
            <a:r>
              <a:rPr lang="en-GB" sz="1400" dirty="0" smtClean="0">
                <a:solidFill>
                  <a:srgbClr val="0070C0"/>
                </a:solidFill>
              </a:rPr>
              <a:t> offers a platform for citizens to communicate with their local politicians and administrations, stimulating direct democracy. The Open Data created on the platform is analysed &amp; shared with the city.</a:t>
            </a:r>
            <a:endParaRPr lang="en-GB" sz="1400" b="1" dirty="0" smtClean="0">
              <a:solidFill>
                <a:srgbClr val="0070C0"/>
              </a:solidFill>
            </a:endParaRPr>
          </a:p>
        </p:txBody>
      </p:sp>
      <p:sp>
        <p:nvSpPr>
          <p:cNvPr id="63" name="Rounded Rectangle 62"/>
          <p:cNvSpPr/>
          <p:nvPr/>
        </p:nvSpPr>
        <p:spPr bwMode="auto">
          <a:xfrm>
            <a:off x="3841047" y="4868399"/>
            <a:ext cx="5712083" cy="1368601"/>
          </a:xfrm>
          <a:prstGeom prst="roundRect">
            <a:avLst/>
          </a:prstGeom>
          <a:solidFill>
            <a:schemeClr val="bg1"/>
          </a:solidFill>
          <a:ln w="9525">
            <a:solidFill>
              <a:srgbClr val="2C35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600" b="1" dirty="0" smtClean="0">
              <a:solidFill>
                <a:srgbClr val="0070C0"/>
              </a:solidFill>
            </a:endParaRPr>
          </a:p>
          <a:p>
            <a:endParaRPr lang="en-US" sz="1600" b="1" dirty="0" smtClean="0">
              <a:solidFill>
                <a:srgbClr val="0070C0"/>
              </a:solidFill>
            </a:endParaRPr>
          </a:p>
          <a:p>
            <a:endParaRPr lang="en-US" sz="1600" b="1" dirty="0" smtClean="0">
              <a:solidFill>
                <a:srgbClr val="0070C0"/>
              </a:solidFill>
            </a:endParaRPr>
          </a:p>
          <a:p>
            <a:endParaRPr lang="en-US" sz="1600" b="1" dirty="0" smtClean="0">
              <a:solidFill>
                <a:srgbClr val="0070C0"/>
              </a:solidFill>
            </a:endParaRPr>
          </a:p>
          <a:p>
            <a:endParaRPr lang="en-US" sz="1600" b="1" dirty="0" smtClean="0">
              <a:solidFill>
                <a:srgbClr val="0070C0"/>
              </a:solidFill>
            </a:endParaRPr>
          </a:p>
          <a:p>
            <a:r>
              <a:rPr lang="en-US" sz="1600" b="1" dirty="0" smtClean="0">
                <a:solidFill>
                  <a:srgbClr val="0070C0"/>
                </a:solidFill>
              </a:rPr>
              <a:t>Environment</a:t>
            </a:r>
          </a:p>
          <a:p>
            <a:endParaRPr lang="en-US" sz="1600" b="1" dirty="0" smtClean="0">
              <a:solidFill>
                <a:srgbClr val="0070C0"/>
              </a:solidFill>
            </a:endParaRPr>
          </a:p>
          <a:p>
            <a:r>
              <a:rPr lang="en-US" sz="1400" b="1" dirty="0" smtClean="0">
                <a:solidFill>
                  <a:srgbClr val="0070C0"/>
                </a:solidFill>
              </a:rPr>
              <a:t>Normative</a:t>
            </a:r>
            <a:r>
              <a:rPr lang="en-US" sz="1400" dirty="0" smtClean="0">
                <a:solidFill>
                  <a:srgbClr val="0070C0"/>
                </a:solidFill>
              </a:rPr>
              <a:t> </a:t>
            </a:r>
            <a:r>
              <a:rPr lang="en-GB" sz="1400" dirty="0" smtClean="0">
                <a:solidFill>
                  <a:srgbClr val="0070C0"/>
                </a:solidFill>
              </a:rPr>
              <a:t>analyses </a:t>
            </a:r>
            <a:r>
              <a:rPr lang="en-US" sz="1400" dirty="0" smtClean="0">
                <a:solidFill>
                  <a:srgbClr val="0070C0"/>
                </a:solidFill>
              </a:rPr>
              <a:t>business transactions on their   environmental impact using Open Data to automatically       create sustainability reports for big companies.</a:t>
            </a:r>
            <a:endParaRPr lang="en-US" sz="1400" b="1" dirty="0" smtClean="0">
              <a:solidFill>
                <a:srgbClr val="0070C0"/>
              </a:solidFill>
            </a:endParaRPr>
          </a:p>
        </p:txBody>
      </p:sp>
      <p:sp>
        <p:nvSpPr>
          <p:cNvPr id="62" name="Rounded Rectangle 61"/>
          <p:cNvSpPr/>
          <p:nvPr/>
        </p:nvSpPr>
        <p:spPr bwMode="auto">
          <a:xfrm>
            <a:off x="350839" y="2739562"/>
            <a:ext cx="3231707" cy="3497438"/>
          </a:xfrm>
          <a:prstGeom prst="roundRect">
            <a:avLst/>
          </a:prstGeom>
          <a:solidFill>
            <a:schemeClr val="bg1"/>
          </a:solidFill>
          <a:ln w="9525">
            <a:solidFill>
              <a:srgbClr val="2C35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600" b="1" dirty="0" smtClean="0">
                <a:solidFill>
                  <a:srgbClr val="0070C0"/>
                </a:solidFill>
              </a:rPr>
              <a:t>Transport</a:t>
            </a:r>
          </a:p>
          <a:p>
            <a:pPr algn="r"/>
            <a:endParaRPr lang="en-US" sz="1600" b="1" dirty="0" smtClean="0">
              <a:solidFill>
                <a:srgbClr val="0070C0"/>
              </a:solidFill>
            </a:endParaRPr>
          </a:p>
          <a:p>
            <a:r>
              <a:rPr lang="en-US" sz="1400" b="1" dirty="0" smtClean="0">
                <a:solidFill>
                  <a:srgbClr val="0070C0"/>
                </a:solidFill>
              </a:rPr>
              <a:t>Open Move </a:t>
            </a:r>
            <a:r>
              <a:rPr lang="en-US" sz="1400" dirty="0" smtClean="0">
                <a:solidFill>
                  <a:srgbClr val="0070C0"/>
                </a:solidFill>
              </a:rPr>
              <a:t>developed a platform importing Open Data from a city to become a mobile ticketing application. Via this application citizens buy the tickets they need, operators have the tools to control tickets and local businesses can offer tailored promotions.</a:t>
            </a:r>
          </a:p>
        </p:txBody>
      </p:sp>
      <p:sp>
        <p:nvSpPr>
          <p:cNvPr id="61" name="Rounded Rectangle 60"/>
          <p:cNvSpPr/>
          <p:nvPr/>
        </p:nvSpPr>
        <p:spPr bwMode="auto">
          <a:xfrm>
            <a:off x="350839" y="1341000"/>
            <a:ext cx="5844912" cy="1174610"/>
          </a:xfrm>
          <a:prstGeom prst="roundRect">
            <a:avLst/>
          </a:prstGeom>
          <a:solidFill>
            <a:schemeClr val="bg1"/>
          </a:solidFill>
          <a:ln w="9525">
            <a:solidFill>
              <a:srgbClr val="2C358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smtClean="0">
                <a:solidFill>
                  <a:srgbClr val="0070C0"/>
                </a:solidFill>
              </a:rPr>
              <a:t>Regions &amp; Cities</a:t>
            </a:r>
          </a:p>
          <a:p>
            <a:pPr algn="r"/>
            <a:endParaRPr lang="en-US" sz="1600" b="1" dirty="0">
              <a:solidFill>
                <a:srgbClr val="0070C0"/>
              </a:solidFill>
            </a:endParaRPr>
          </a:p>
          <a:p>
            <a:r>
              <a:rPr lang="en-US" sz="1400" b="1" dirty="0" err="1" smtClean="0">
                <a:solidFill>
                  <a:srgbClr val="0070C0"/>
                </a:solidFill>
              </a:rPr>
              <a:t>SmartAppCity</a:t>
            </a:r>
            <a:r>
              <a:rPr lang="en-US" sz="1400" dirty="0" smtClean="0">
                <a:solidFill>
                  <a:srgbClr val="0070C0"/>
                </a:solidFill>
              </a:rPr>
              <a:t> brings together all the Open Data of a city in 1 application, offering all information for citizens &amp; tourists</a:t>
            </a:r>
          </a:p>
        </p:txBody>
      </p:sp>
      <p:sp>
        <p:nvSpPr>
          <p:cNvPr id="2" name="Title 1"/>
          <p:cNvSpPr>
            <a:spLocks noGrp="1"/>
          </p:cNvSpPr>
          <p:nvPr>
            <p:ph type="title"/>
          </p:nvPr>
        </p:nvSpPr>
        <p:spPr/>
        <p:txBody>
          <a:bodyPr/>
          <a:lstStyle/>
          <a:p>
            <a:r>
              <a:rPr lang="en-US" dirty="0" smtClean="0"/>
              <a:t>How is the Open Data being re-used? Examples from the field</a:t>
            </a:r>
            <a:endParaRPr lang="en-GB" dirty="0"/>
          </a:p>
        </p:txBody>
      </p:sp>
      <p:grpSp>
        <p:nvGrpSpPr>
          <p:cNvPr id="9" name="Group 8"/>
          <p:cNvGrpSpPr/>
          <p:nvPr/>
        </p:nvGrpSpPr>
        <p:grpSpPr>
          <a:xfrm>
            <a:off x="3728846" y="2621718"/>
            <a:ext cx="2544352" cy="2103282"/>
            <a:chOff x="512281" y="3954919"/>
            <a:chExt cx="2732459" cy="2379273"/>
          </a:xfrm>
        </p:grpSpPr>
        <p:sp>
          <p:nvSpPr>
            <p:cNvPr id="10" name="Flowchart: Connector 9"/>
            <p:cNvSpPr/>
            <p:nvPr/>
          </p:nvSpPr>
          <p:spPr bwMode="auto">
            <a:xfrm>
              <a:off x="1409770" y="3954919"/>
              <a:ext cx="989974" cy="864000"/>
            </a:xfrm>
            <a:prstGeom prst="flowChartConnector">
              <a:avLst/>
            </a:prstGeom>
            <a:solidFill>
              <a:srgbClr val="0070C0">
                <a:alpha val="80000"/>
              </a:srgbClr>
            </a:solidFill>
            <a:ln w="952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dirty="0" smtClean="0">
                <a:solidFill>
                  <a:schemeClr val="tx1">
                    <a:lumMod val="85000"/>
                    <a:lumOff val="15000"/>
                  </a:schemeClr>
                </a:solidFill>
                <a:cs typeface="+mn-cs"/>
              </a:endParaRPr>
            </a:p>
          </p:txBody>
        </p:sp>
        <p:sp>
          <p:nvSpPr>
            <p:cNvPr id="11" name="Flowchart: Connector 10"/>
            <p:cNvSpPr/>
            <p:nvPr/>
          </p:nvSpPr>
          <p:spPr bwMode="auto">
            <a:xfrm>
              <a:off x="1409770" y="5470192"/>
              <a:ext cx="989974" cy="864000"/>
            </a:xfrm>
            <a:prstGeom prst="flowChartConnector">
              <a:avLst/>
            </a:prstGeom>
            <a:solidFill>
              <a:srgbClr val="00B0F0">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dirty="0" smtClean="0">
                <a:solidFill>
                  <a:schemeClr val="tx1">
                    <a:lumMod val="85000"/>
                    <a:lumOff val="15000"/>
                  </a:schemeClr>
                </a:solidFill>
                <a:cs typeface="+mn-cs"/>
              </a:endParaRPr>
            </a:p>
          </p:txBody>
        </p:sp>
        <p:sp>
          <p:nvSpPr>
            <p:cNvPr id="12" name="Flowchart: Connector 11"/>
            <p:cNvSpPr/>
            <p:nvPr/>
          </p:nvSpPr>
          <p:spPr bwMode="auto">
            <a:xfrm>
              <a:off x="512281" y="4719246"/>
              <a:ext cx="989974" cy="864000"/>
            </a:xfrm>
            <a:prstGeom prst="flowChartConnector">
              <a:avLst/>
            </a:prstGeom>
            <a:solidFill>
              <a:srgbClr val="FF5C1F">
                <a:alpha val="80000"/>
              </a:srgbClr>
            </a:solidFill>
            <a:ln w="9525">
              <a:solidFill>
                <a:srgbClr val="FF5C1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dirty="0" smtClean="0">
                <a:solidFill>
                  <a:schemeClr val="tx1">
                    <a:lumMod val="85000"/>
                    <a:lumOff val="15000"/>
                  </a:schemeClr>
                </a:solidFill>
                <a:cs typeface="+mn-cs"/>
              </a:endParaRPr>
            </a:p>
          </p:txBody>
        </p:sp>
        <p:sp>
          <p:nvSpPr>
            <p:cNvPr id="13" name="Flowchart: Connector 12"/>
            <p:cNvSpPr/>
            <p:nvPr/>
          </p:nvSpPr>
          <p:spPr bwMode="auto">
            <a:xfrm>
              <a:off x="2254766" y="4697243"/>
              <a:ext cx="989974" cy="864000"/>
            </a:xfrm>
            <a:prstGeom prst="flowChartConnector">
              <a:avLst/>
            </a:prstGeom>
            <a:solidFill>
              <a:srgbClr val="FF9900">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dirty="0" smtClean="0">
                <a:solidFill>
                  <a:schemeClr val="tx1">
                    <a:lumMod val="85000"/>
                    <a:lumOff val="15000"/>
                  </a:schemeClr>
                </a:solidFill>
                <a:cs typeface="+mn-cs"/>
              </a:endParaRPr>
            </a:p>
          </p:txBody>
        </p:sp>
        <p:cxnSp>
          <p:nvCxnSpPr>
            <p:cNvPr id="14" name="Straight Connector 13"/>
            <p:cNvCxnSpPr>
              <a:stCxn id="10" idx="5"/>
              <a:endCxn id="13" idx="1"/>
            </p:cNvCxnSpPr>
            <p:nvPr/>
          </p:nvCxnSpPr>
          <p:spPr>
            <a:xfrm>
              <a:off x="2254766" y="4692389"/>
              <a:ext cx="144978" cy="13138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7"/>
              <a:endCxn id="13" idx="3"/>
            </p:cNvCxnSpPr>
            <p:nvPr/>
          </p:nvCxnSpPr>
          <p:spPr>
            <a:xfrm flipV="1">
              <a:off x="2254766" y="5434713"/>
              <a:ext cx="144978" cy="16200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4"/>
              <a:endCxn id="11" idx="0"/>
            </p:cNvCxnSpPr>
            <p:nvPr/>
          </p:nvCxnSpPr>
          <p:spPr>
            <a:xfrm>
              <a:off x="1904757" y="4818919"/>
              <a:ext cx="0" cy="65127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3"/>
              <a:endCxn id="12" idx="7"/>
            </p:cNvCxnSpPr>
            <p:nvPr/>
          </p:nvCxnSpPr>
          <p:spPr>
            <a:xfrm flipH="1">
              <a:off x="1357277" y="4692389"/>
              <a:ext cx="197471" cy="15338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 name="Groupe 474"/>
            <p:cNvGrpSpPr/>
            <p:nvPr/>
          </p:nvGrpSpPr>
          <p:grpSpPr>
            <a:xfrm>
              <a:off x="732194" y="5019682"/>
              <a:ext cx="519042" cy="263127"/>
              <a:chOff x="1096963" y="2463798"/>
              <a:chExt cx="457200" cy="231776"/>
            </a:xfrm>
          </p:grpSpPr>
          <p:sp>
            <p:nvSpPr>
              <p:cNvPr id="46" name="Freeform 237"/>
              <p:cNvSpPr>
                <a:spLocks/>
              </p:cNvSpPr>
              <p:nvPr/>
            </p:nvSpPr>
            <p:spPr bwMode="auto">
              <a:xfrm>
                <a:off x="1096963" y="2501898"/>
                <a:ext cx="457200" cy="157163"/>
              </a:xfrm>
              <a:custGeom>
                <a:avLst/>
                <a:gdLst/>
                <a:ahLst/>
                <a:cxnLst>
                  <a:cxn ang="0">
                    <a:pos x="225" y="81"/>
                  </a:cxn>
                  <a:cxn ang="0">
                    <a:pos x="236" y="81"/>
                  </a:cxn>
                  <a:cxn ang="0">
                    <a:pos x="236" y="16"/>
                  </a:cxn>
                  <a:cxn ang="0">
                    <a:pos x="191" y="4"/>
                  </a:cxn>
                  <a:cxn ang="0">
                    <a:pos x="20" y="4"/>
                  </a:cxn>
                  <a:cxn ang="0">
                    <a:pos x="1" y="26"/>
                  </a:cxn>
                  <a:cxn ang="0">
                    <a:pos x="1" y="81"/>
                  </a:cxn>
                  <a:cxn ang="0">
                    <a:pos x="15" y="81"/>
                  </a:cxn>
                </a:cxnLst>
                <a:rect l="0" t="0" r="r" b="b"/>
                <a:pathLst>
                  <a:path w="236" h="81">
                    <a:moveTo>
                      <a:pt x="225" y="81"/>
                    </a:moveTo>
                    <a:cubicBezTo>
                      <a:pt x="236" y="81"/>
                      <a:pt x="236" y="81"/>
                      <a:pt x="236" y="81"/>
                    </a:cubicBezTo>
                    <a:cubicBezTo>
                      <a:pt x="236" y="16"/>
                      <a:pt x="236" y="16"/>
                      <a:pt x="236" y="16"/>
                    </a:cubicBezTo>
                    <a:cubicBezTo>
                      <a:pt x="236" y="0"/>
                      <a:pt x="191" y="4"/>
                      <a:pt x="191" y="4"/>
                    </a:cubicBezTo>
                    <a:cubicBezTo>
                      <a:pt x="20" y="4"/>
                      <a:pt x="20" y="4"/>
                      <a:pt x="20" y="4"/>
                    </a:cubicBezTo>
                    <a:cubicBezTo>
                      <a:pt x="0" y="4"/>
                      <a:pt x="1" y="26"/>
                      <a:pt x="1" y="26"/>
                    </a:cubicBezTo>
                    <a:cubicBezTo>
                      <a:pt x="1" y="81"/>
                      <a:pt x="1" y="81"/>
                      <a:pt x="1" y="81"/>
                    </a:cubicBezTo>
                    <a:cubicBezTo>
                      <a:pt x="15" y="81"/>
                      <a:pt x="15" y="81"/>
                      <a:pt x="15" y="81"/>
                    </a:cubicBezTo>
                  </a:path>
                </a:pathLst>
              </a:cu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47" name="Line 238"/>
              <p:cNvSpPr>
                <a:spLocks noChangeShapeType="1"/>
              </p:cNvSpPr>
              <p:nvPr/>
            </p:nvSpPr>
            <p:spPr bwMode="auto">
              <a:xfrm>
                <a:off x="1331913" y="2659061"/>
                <a:ext cx="109538" cy="1588"/>
              </a:xfrm>
              <a:prstGeom prst="lin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48" name="Line 239"/>
              <p:cNvSpPr>
                <a:spLocks noChangeShapeType="1"/>
              </p:cNvSpPr>
              <p:nvPr/>
            </p:nvSpPr>
            <p:spPr bwMode="auto">
              <a:xfrm>
                <a:off x="1211263" y="2659061"/>
                <a:ext cx="30163" cy="1588"/>
              </a:xfrm>
              <a:prstGeom prst="lin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49" name="Freeform 240"/>
              <p:cNvSpPr>
                <a:spLocks/>
              </p:cNvSpPr>
              <p:nvPr/>
            </p:nvSpPr>
            <p:spPr bwMode="auto">
              <a:xfrm>
                <a:off x="1473201" y="2463798"/>
                <a:ext cx="57150" cy="46038"/>
              </a:xfrm>
              <a:custGeom>
                <a:avLst/>
                <a:gdLst/>
                <a:ahLst/>
                <a:cxnLst>
                  <a:cxn ang="0">
                    <a:pos x="0" y="21"/>
                  </a:cxn>
                  <a:cxn ang="0">
                    <a:pos x="0" y="11"/>
                  </a:cxn>
                  <a:cxn ang="0">
                    <a:pos x="30" y="13"/>
                  </a:cxn>
                  <a:cxn ang="0">
                    <a:pos x="30" y="24"/>
                  </a:cxn>
                </a:cxnLst>
                <a:rect l="0" t="0" r="r" b="b"/>
                <a:pathLst>
                  <a:path w="30" h="24">
                    <a:moveTo>
                      <a:pt x="0" y="21"/>
                    </a:moveTo>
                    <a:cubicBezTo>
                      <a:pt x="0" y="11"/>
                      <a:pt x="0" y="11"/>
                      <a:pt x="0" y="11"/>
                    </a:cubicBezTo>
                    <a:cubicBezTo>
                      <a:pt x="0" y="11"/>
                      <a:pt x="16" y="0"/>
                      <a:pt x="30" y="13"/>
                    </a:cubicBezTo>
                    <a:cubicBezTo>
                      <a:pt x="30" y="22"/>
                      <a:pt x="30" y="24"/>
                      <a:pt x="30" y="24"/>
                    </a:cubicBezTo>
                  </a:path>
                </a:pathLst>
              </a:cu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0" name="Rectangle 241"/>
              <p:cNvSpPr>
                <a:spLocks noChangeArrowheads="1"/>
              </p:cNvSpPr>
              <p:nvPr/>
            </p:nvSpPr>
            <p:spPr bwMode="auto">
              <a:xfrm>
                <a:off x="1468438" y="2546348"/>
                <a:ext cx="58738"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1" name="Rectangle 242"/>
              <p:cNvSpPr>
                <a:spLocks noChangeArrowheads="1"/>
              </p:cNvSpPr>
              <p:nvPr/>
            </p:nvSpPr>
            <p:spPr bwMode="auto">
              <a:xfrm>
                <a:off x="1252538" y="2546348"/>
                <a:ext cx="57150"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2" name="Rectangle 243"/>
              <p:cNvSpPr>
                <a:spLocks noChangeArrowheads="1"/>
              </p:cNvSpPr>
              <p:nvPr/>
            </p:nvSpPr>
            <p:spPr bwMode="auto">
              <a:xfrm>
                <a:off x="1350963" y="2546348"/>
                <a:ext cx="57150"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3" name="Rectangle 244"/>
              <p:cNvSpPr>
                <a:spLocks noChangeArrowheads="1"/>
              </p:cNvSpPr>
              <p:nvPr/>
            </p:nvSpPr>
            <p:spPr bwMode="auto">
              <a:xfrm>
                <a:off x="1152526" y="2546348"/>
                <a:ext cx="58738" cy="39688"/>
              </a:xfrm>
              <a:prstGeom prst="rect">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4" name="Oval 245"/>
              <p:cNvSpPr>
                <a:spLocks noChangeArrowheads="1"/>
              </p:cNvSpPr>
              <p:nvPr/>
            </p:nvSpPr>
            <p:spPr bwMode="auto">
              <a:xfrm>
                <a:off x="1130301"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5" name="Oval 246"/>
              <p:cNvSpPr>
                <a:spLocks noChangeArrowheads="1"/>
              </p:cNvSpPr>
              <p:nvPr/>
            </p:nvSpPr>
            <p:spPr bwMode="auto">
              <a:xfrm>
                <a:off x="1247776"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sp>
            <p:nvSpPr>
              <p:cNvPr id="56" name="Oval 247"/>
              <p:cNvSpPr>
                <a:spLocks noChangeArrowheads="1"/>
              </p:cNvSpPr>
              <p:nvPr/>
            </p:nvSpPr>
            <p:spPr bwMode="auto">
              <a:xfrm>
                <a:off x="1449388" y="2617786"/>
                <a:ext cx="77788" cy="77788"/>
              </a:xfrm>
              <a:prstGeom prst="ellipse">
                <a:avLst/>
              </a:prstGeom>
              <a:no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grpSp>
        <p:grpSp>
          <p:nvGrpSpPr>
            <p:cNvPr id="21" name="Groupe 372"/>
            <p:cNvGrpSpPr/>
            <p:nvPr/>
          </p:nvGrpSpPr>
          <p:grpSpPr>
            <a:xfrm>
              <a:off x="1609482" y="5719708"/>
              <a:ext cx="590549" cy="364967"/>
              <a:chOff x="3784601" y="2755900"/>
              <a:chExt cx="511175" cy="315913"/>
            </a:xfrm>
          </p:grpSpPr>
          <p:sp>
            <p:nvSpPr>
              <p:cNvPr id="44" name="Freeform 378"/>
              <p:cNvSpPr>
                <a:spLocks/>
              </p:cNvSpPr>
              <p:nvPr/>
            </p:nvSpPr>
            <p:spPr bwMode="auto">
              <a:xfrm>
                <a:off x="3979863" y="2755900"/>
                <a:ext cx="315913" cy="301625"/>
              </a:xfrm>
              <a:custGeom>
                <a:avLst/>
                <a:gdLst/>
                <a:ahLst/>
                <a:cxnLst>
                  <a:cxn ang="0">
                    <a:pos x="0" y="92"/>
                  </a:cxn>
                  <a:cxn ang="0">
                    <a:pos x="29" y="37"/>
                  </a:cxn>
                  <a:cxn ang="0">
                    <a:pos x="140" y="2"/>
                  </a:cxn>
                  <a:cxn ang="0">
                    <a:pos x="105" y="85"/>
                  </a:cxn>
                  <a:cxn ang="0">
                    <a:pos x="29" y="134"/>
                  </a:cxn>
                  <a:cxn ang="0">
                    <a:pos x="55" y="65"/>
                  </a:cxn>
                  <a:cxn ang="0">
                    <a:pos x="111" y="24"/>
                  </a:cxn>
                </a:cxnLst>
                <a:rect l="0" t="0" r="r" b="b"/>
                <a:pathLst>
                  <a:path w="140" h="134">
                    <a:moveTo>
                      <a:pt x="0" y="92"/>
                    </a:moveTo>
                    <a:cubicBezTo>
                      <a:pt x="2" y="74"/>
                      <a:pt x="10" y="53"/>
                      <a:pt x="29" y="37"/>
                    </a:cubicBezTo>
                    <a:cubicBezTo>
                      <a:pt x="72" y="0"/>
                      <a:pt x="140" y="2"/>
                      <a:pt x="140" y="2"/>
                    </a:cubicBezTo>
                    <a:cubicBezTo>
                      <a:pt x="140" y="2"/>
                      <a:pt x="132" y="56"/>
                      <a:pt x="105" y="85"/>
                    </a:cubicBezTo>
                    <a:cubicBezTo>
                      <a:pt x="66" y="126"/>
                      <a:pt x="29" y="134"/>
                      <a:pt x="29" y="134"/>
                    </a:cubicBezTo>
                    <a:cubicBezTo>
                      <a:pt x="29" y="134"/>
                      <a:pt x="27" y="98"/>
                      <a:pt x="55" y="65"/>
                    </a:cubicBezTo>
                    <a:cubicBezTo>
                      <a:pt x="84" y="32"/>
                      <a:pt x="111" y="24"/>
                      <a:pt x="111" y="24"/>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379"/>
              <p:cNvSpPr>
                <a:spLocks/>
              </p:cNvSpPr>
              <p:nvPr/>
            </p:nvSpPr>
            <p:spPr bwMode="auto">
              <a:xfrm>
                <a:off x="3784601" y="2873375"/>
                <a:ext cx="227013" cy="198438"/>
              </a:xfrm>
              <a:custGeom>
                <a:avLst/>
                <a:gdLst/>
                <a:ahLst/>
                <a:cxnLst>
                  <a:cxn ang="0">
                    <a:pos x="90" y="88"/>
                  </a:cxn>
                  <a:cxn ang="0">
                    <a:pos x="73" y="24"/>
                  </a:cxn>
                  <a:cxn ang="0">
                    <a:pos x="0" y="1"/>
                  </a:cxn>
                  <a:cxn ang="0">
                    <a:pos x="23" y="56"/>
                  </a:cxn>
                  <a:cxn ang="0">
                    <a:pos x="73" y="88"/>
                  </a:cxn>
                  <a:cxn ang="0">
                    <a:pos x="56" y="43"/>
                  </a:cxn>
                  <a:cxn ang="0">
                    <a:pos x="20" y="16"/>
                  </a:cxn>
                </a:cxnLst>
                <a:rect l="0" t="0" r="r" b="b"/>
                <a:pathLst>
                  <a:path w="101" h="88">
                    <a:moveTo>
                      <a:pt x="90" y="88"/>
                    </a:moveTo>
                    <a:cubicBezTo>
                      <a:pt x="90" y="88"/>
                      <a:pt x="101" y="49"/>
                      <a:pt x="73" y="24"/>
                    </a:cubicBezTo>
                    <a:cubicBezTo>
                      <a:pt x="45" y="0"/>
                      <a:pt x="0" y="1"/>
                      <a:pt x="0" y="1"/>
                    </a:cubicBezTo>
                    <a:cubicBezTo>
                      <a:pt x="0" y="1"/>
                      <a:pt x="5" y="37"/>
                      <a:pt x="23" y="56"/>
                    </a:cubicBezTo>
                    <a:cubicBezTo>
                      <a:pt x="48" y="83"/>
                      <a:pt x="73" y="88"/>
                      <a:pt x="73" y="88"/>
                    </a:cubicBezTo>
                    <a:cubicBezTo>
                      <a:pt x="73" y="88"/>
                      <a:pt x="74" y="65"/>
                      <a:pt x="56" y="43"/>
                    </a:cubicBezTo>
                    <a:cubicBezTo>
                      <a:pt x="37" y="21"/>
                      <a:pt x="20" y="16"/>
                      <a:pt x="20" y="16"/>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Freeform 579"/>
            <p:cNvSpPr>
              <a:spLocks noEditPoints="1"/>
            </p:cNvSpPr>
            <p:nvPr/>
          </p:nvSpPr>
          <p:spPr bwMode="auto">
            <a:xfrm>
              <a:off x="2592590" y="4946117"/>
              <a:ext cx="314325" cy="396875"/>
            </a:xfrm>
            <a:custGeom>
              <a:avLst/>
              <a:gdLst/>
              <a:ahLst/>
              <a:cxnLst>
                <a:cxn ang="0">
                  <a:pos x="94" y="83"/>
                </a:cxn>
                <a:cxn ang="0">
                  <a:pos x="97" y="97"/>
                </a:cxn>
                <a:cxn ang="0">
                  <a:pos x="84" y="124"/>
                </a:cxn>
                <a:cxn ang="0">
                  <a:pos x="103" y="135"/>
                </a:cxn>
                <a:cxn ang="0">
                  <a:pos x="66" y="70"/>
                </a:cxn>
                <a:cxn ang="0">
                  <a:pos x="73" y="68"/>
                </a:cxn>
                <a:cxn ang="0">
                  <a:pos x="94" y="83"/>
                </a:cxn>
                <a:cxn ang="0">
                  <a:pos x="103" y="135"/>
                </a:cxn>
                <a:cxn ang="0">
                  <a:pos x="122" y="199"/>
                </a:cxn>
                <a:cxn ang="0">
                  <a:pos x="54" y="204"/>
                </a:cxn>
                <a:cxn ang="0">
                  <a:pos x="50" y="95"/>
                </a:cxn>
                <a:cxn ang="0">
                  <a:pos x="49" y="97"/>
                </a:cxn>
                <a:cxn ang="0">
                  <a:pos x="63" y="124"/>
                </a:cxn>
                <a:cxn ang="0">
                  <a:pos x="25" y="199"/>
                </a:cxn>
                <a:cxn ang="0">
                  <a:pos x="50" y="95"/>
                </a:cxn>
                <a:cxn ang="0">
                  <a:pos x="66" y="70"/>
                </a:cxn>
                <a:cxn ang="0">
                  <a:pos x="94" y="83"/>
                </a:cxn>
                <a:cxn ang="0">
                  <a:pos x="113" y="69"/>
                </a:cxn>
                <a:cxn ang="0">
                  <a:pos x="102" y="48"/>
                </a:cxn>
                <a:cxn ang="0">
                  <a:pos x="122" y="24"/>
                </a:cxn>
                <a:cxn ang="0">
                  <a:pos x="141" y="48"/>
                </a:cxn>
                <a:cxn ang="0">
                  <a:pos x="131" y="69"/>
                </a:cxn>
                <a:cxn ang="0">
                  <a:pos x="162" y="131"/>
                </a:cxn>
                <a:cxn ang="0">
                  <a:pos x="103" y="135"/>
                </a:cxn>
                <a:cxn ang="0">
                  <a:pos x="50" y="95"/>
                </a:cxn>
                <a:cxn ang="0">
                  <a:pos x="20" y="95"/>
                </a:cxn>
                <a:cxn ang="0">
                  <a:pos x="66" y="70"/>
                </a:cxn>
                <a:cxn ang="0">
                  <a:pos x="41" y="39"/>
                </a:cxn>
                <a:cxn ang="0">
                  <a:pos x="51" y="20"/>
                </a:cxn>
                <a:cxn ang="0">
                  <a:pos x="34" y="0"/>
                </a:cxn>
                <a:cxn ang="0">
                  <a:pos x="17" y="20"/>
                </a:cxn>
                <a:cxn ang="0">
                  <a:pos x="26" y="39"/>
                </a:cxn>
                <a:cxn ang="0">
                  <a:pos x="0" y="92"/>
                </a:cxn>
              </a:cxnLst>
              <a:rect l="0" t="0" r="r" b="b"/>
              <a:pathLst>
                <a:path w="162" h="205">
                  <a:moveTo>
                    <a:pt x="94" y="83"/>
                  </a:moveTo>
                  <a:cubicBezTo>
                    <a:pt x="96" y="87"/>
                    <a:pt x="97" y="92"/>
                    <a:pt x="97" y="97"/>
                  </a:cubicBezTo>
                  <a:cubicBezTo>
                    <a:pt x="97" y="107"/>
                    <a:pt x="90" y="118"/>
                    <a:pt x="84" y="124"/>
                  </a:cubicBezTo>
                  <a:cubicBezTo>
                    <a:pt x="92" y="126"/>
                    <a:pt x="98" y="130"/>
                    <a:pt x="103" y="135"/>
                  </a:cubicBezTo>
                  <a:moveTo>
                    <a:pt x="66" y="70"/>
                  </a:moveTo>
                  <a:cubicBezTo>
                    <a:pt x="68" y="69"/>
                    <a:pt x="71" y="68"/>
                    <a:pt x="73" y="68"/>
                  </a:cubicBezTo>
                  <a:cubicBezTo>
                    <a:pt x="82" y="68"/>
                    <a:pt x="90" y="74"/>
                    <a:pt x="94" y="83"/>
                  </a:cubicBezTo>
                  <a:moveTo>
                    <a:pt x="103" y="135"/>
                  </a:moveTo>
                  <a:cubicBezTo>
                    <a:pt x="117" y="149"/>
                    <a:pt x="122" y="172"/>
                    <a:pt x="122" y="199"/>
                  </a:cubicBezTo>
                  <a:cubicBezTo>
                    <a:pt x="122" y="203"/>
                    <a:pt x="82" y="205"/>
                    <a:pt x="54" y="204"/>
                  </a:cubicBezTo>
                  <a:moveTo>
                    <a:pt x="50" y="95"/>
                  </a:moveTo>
                  <a:cubicBezTo>
                    <a:pt x="50" y="96"/>
                    <a:pt x="49" y="97"/>
                    <a:pt x="49" y="97"/>
                  </a:cubicBezTo>
                  <a:cubicBezTo>
                    <a:pt x="49" y="107"/>
                    <a:pt x="57" y="118"/>
                    <a:pt x="63" y="124"/>
                  </a:cubicBezTo>
                  <a:cubicBezTo>
                    <a:pt x="35" y="132"/>
                    <a:pt x="25" y="162"/>
                    <a:pt x="25" y="199"/>
                  </a:cubicBezTo>
                  <a:moveTo>
                    <a:pt x="50" y="95"/>
                  </a:moveTo>
                  <a:cubicBezTo>
                    <a:pt x="50" y="83"/>
                    <a:pt x="57" y="73"/>
                    <a:pt x="66" y="70"/>
                  </a:cubicBezTo>
                  <a:moveTo>
                    <a:pt x="94" y="83"/>
                  </a:moveTo>
                  <a:cubicBezTo>
                    <a:pt x="99" y="76"/>
                    <a:pt x="105" y="72"/>
                    <a:pt x="113" y="69"/>
                  </a:cubicBezTo>
                  <a:cubicBezTo>
                    <a:pt x="108" y="65"/>
                    <a:pt x="102" y="56"/>
                    <a:pt x="102" y="48"/>
                  </a:cubicBezTo>
                  <a:cubicBezTo>
                    <a:pt x="102" y="34"/>
                    <a:pt x="111" y="24"/>
                    <a:pt x="122" y="24"/>
                  </a:cubicBezTo>
                  <a:cubicBezTo>
                    <a:pt x="133" y="24"/>
                    <a:pt x="141" y="34"/>
                    <a:pt x="141" y="48"/>
                  </a:cubicBezTo>
                  <a:cubicBezTo>
                    <a:pt x="141" y="56"/>
                    <a:pt x="135" y="65"/>
                    <a:pt x="131" y="69"/>
                  </a:cubicBezTo>
                  <a:cubicBezTo>
                    <a:pt x="154" y="76"/>
                    <a:pt x="162" y="101"/>
                    <a:pt x="162" y="131"/>
                  </a:cubicBezTo>
                  <a:cubicBezTo>
                    <a:pt x="162" y="135"/>
                    <a:pt x="127" y="137"/>
                    <a:pt x="103" y="135"/>
                  </a:cubicBezTo>
                  <a:moveTo>
                    <a:pt x="50" y="95"/>
                  </a:moveTo>
                  <a:cubicBezTo>
                    <a:pt x="40" y="95"/>
                    <a:pt x="29" y="95"/>
                    <a:pt x="20" y="95"/>
                  </a:cubicBezTo>
                  <a:moveTo>
                    <a:pt x="66" y="70"/>
                  </a:moveTo>
                  <a:cubicBezTo>
                    <a:pt x="63" y="54"/>
                    <a:pt x="55" y="43"/>
                    <a:pt x="41" y="39"/>
                  </a:cubicBezTo>
                  <a:cubicBezTo>
                    <a:pt x="46" y="35"/>
                    <a:pt x="51" y="28"/>
                    <a:pt x="51" y="20"/>
                  </a:cubicBezTo>
                  <a:cubicBezTo>
                    <a:pt x="51" y="9"/>
                    <a:pt x="43" y="0"/>
                    <a:pt x="34" y="0"/>
                  </a:cubicBezTo>
                  <a:cubicBezTo>
                    <a:pt x="25" y="0"/>
                    <a:pt x="17" y="9"/>
                    <a:pt x="17" y="20"/>
                  </a:cubicBezTo>
                  <a:cubicBezTo>
                    <a:pt x="17" y="28"/>
                    <a:pt x="22" y="35"/>
                    <a:pt x="26" y="39"/>
                  </a:cubicBezTo>
                  <a:cubicBezTo>
                    <a:pt x="7" y="45"/>
                    <a:pt x="0" y="66"/>
                    <a:pt x="0" y="92"/>
                  </a:cubicBez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grpSp>
          <p:nvGrpSpPr>
            <p:cNvPr id="23" name="Groupe 277"/>
            <p:cNvGrpSpPr/>
            <p:nvPr/>
          </p:nvGrpSpPr>
          <p:grpSpPr>
            <a:xfrm>
              <a:off x="1609482" y="4152697"/>
              <a:ext cx="584200" cy="474663"/>
              <a:chOff x="1671638" y="2689226"/>
              <a:chExt cx="584200" cy="474663"/>
            </a:xfrm>
          </p:grpSpPr>
          <p:sp>
            <p:nvSpPr>
              <p:cNvPr id="24" name="Freeform 763"/>
              <p:cNvSpPr>
                <a:spLocks/>
              </p:cNvSpPr>
              <p:nvPr/>
            </p:nvSpPr>
            <p:spPr bwMode="auto">
              <a:xfrm>
                <a:off x="1671638" y="2689226"/>
                <a:ext cx="584200" cy="474663"/>
              </a:xfrm>
              <a:custGeom>
                <a:avLst/>
                <a:gdLst/>
                <a:ahLst/>
                <a:cxnLst>
                  <a:cxn ang="0">
                    <a:pos x="44" y="297"/>
                  </a:cxn>
                  <a:cxn ang="0">
                    <a:pos x="0" y="297"/>
                  </a:cxn>
                  <a:cxn ang="0">
                    <a:pos x="0" y="194"/>
                  </a:cxn>
                  <a:cxn ang="0">
                    <a:pos x="28" y="173"/>
                  </a:cxn>
                  <a:cxn ang="0">
                    <a:pos x="28" y="104"/>
                  </a:cxn>
                  <a:cxn ang="0">
                    <a:pos x="73" y="76"/>
                  </a:cxn>
                  <a:cxn ang="0">
                    <a:pos x="73" y="297"/>
                  </a:cxn>
                  <a:cxn ang="0">
                    <a:pos x="180" y="297"/>
                  </a:cxn>
                  <a:cxn ang="0">
                    <a:pos x="180" y="111"/>
                  </a:cxn>
                  <a:cxn ang="0">
                    <a:pos x="151" y="101"/>
                  </a:cxn>
                  <a:cxn ang="0">
                    <a:pos x="151" y="34"/>
                  </a:cxn>
                  <a:cxn ang="0">
                    <a:pos x="217" y="0"/>
                  </a:cxn>
                  <a:cxn ang="0">
                    <a:pos x="368" y="48"/>
                  </a:cxn>
                  <a:cxn ang="0">
                    <a:pos x="368" y="299"/>
                  </a:cxn>
                  <a:cxn ang="0">
                    <a:pos x="215" y="299"/>
                  </a:cxn>
                  <a:cxn ang="0">
                    <a:pos x="217" y="20"/>
                  </a:cxn>
                </a:cxnLst>
                <a:rect l="0" t="0" r="r" b="b"/>
                <a:pathLst>
                  <a:path w="368" h="299">
                    <a:moveTo>
                      <a:pt x="44" y="297"/>
                    </a:moveTo>
                    <a:lnTo>
                      <a:pt x="0" y="297"/>
                    </a:lnTo>
                    <a:lnTo>
                      <a:pt x="0" y="194"/>
                    </a:lnTo>
                    <a:lnTo>
                      <a:pt x="28" y="173"/>
                    </a:lnTo>
                    <a:lnTo>
                      <a:pt x="28" y="104"/>
                    </a:lnTo>
                    <a:lnTo>
                      <a:pt x="73" y="76"/>
                    </a:lnTo>
                    <a:lnTo>
                      <a:pt x="73" y="297"/>
                    </a:lnTo>
                    <a:lnTo>
                      <a:pt x="180" y="297"/>
                    </a:lnTo>
                    <a:lnTo>
                      <a:pt x="180" y="111"/>
                    </a:lnTo>
                    <a:lnTo>
                      <a:pt x="151" y="101"/>
                    </a:lnTo>
                    <a:lnTo>
                      <a:pt x="151" y="34"/>
                    </a:lnTo>
                    <a:lnTo>
                      <a:pt x="217" y="0"/>
                    </a:lnTo>
                    <a:lnTo>
                      <a:pt x="368" y="48"/>
                    </a:lnTo>
                    <a:lnTo>
                      <a:pt x="368" y="299"/>
                    </a:lnTo>
                    <a:lnTo>
                      <a:pt x="215" y="299"/>
                    </a:lnTo>
                    <a:lnTo>
                      <a:pt x="217" y="20"/>
                    </a:lnTo>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5" name="Line 764"/>
              <p:cNvSpPr>
                <a:spLocks noChangeShapeType="1"/>
              </p:cNvSpPr>
              <p:nvPr/>
            </p:nvSpPr>
            <p:spPr bwMode="auto">
              <a:xfrm>
                <a:off x="1784350" y="2811463"/>
                <a:ext cx="93663" cy="30163"/>
              </a:xfrm>
              <a:prstGeom prst="line">
                <a:avLst/>
              </a:pr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6" name="Freeform 765"/>
              <p:cNvSpPr>
                <a:spLocks/>
              </p:cNvSpPr>
              <p:nvPr/>
            </p:nvSpPr>
            <p:spPr bwMode="auto">
              <a:xfrm>
                <a:off x="1816100" y="2854326"/>
                <a:ext cx="31750" cy="50800"/>
              </a:xfrm>
              <a:custGeom>
                <a:avLst/>
                <a:gdLst/>
                <a:ahLst/>
                <a:cxnLst>
                  <a:cxn ang="0">
                    <a:pos x="0" y="0"/>
                  </a:cxn>
                  <a:cxn ang="0">
                    <a:pos x="14" y="4"/>
                  </a:cxn>
                  <a:cxn ang="0">
                    <a:pos x="14" y="22"/>
                  </a:cxn>
                  <a:cxn ang="0">
                    <a:pos x="0" y="20"/>
                  </a:cxn>
                  <a:cxn ang="0">
                    <a:pos x="0" y="0"/>
                  </a:cxn>
                </a:cxnLst>
                <a:rect l="0" t="0" r="r" b="b"/>
                <a:pathLst>
                  <a:path w="14" h="22">
                    <a:moveTo>
                      <a:pt x="0" y="0"/>
                    </a:moveTo>
                    <a:cubicBezTo>
                      <a:pt x="14" y="4"/>
                      <a:pt x="14" y="4"/>
                      <a:pt x="14" y="4"/>
                    </a:cubicBezTo>
                    <a:cubicBezTo>
                      <a:pt x="14" y="22"/>
                      <a:pt x="14" y="22"/>
                      <a:pt x="14" y="22"/>
                    </a:cubicBezTo>
                    <a:cubicBezTo>
                      <a:pt x="0" y="20"/>
                      <a:pt x="0" y="20"/>
                      <a:pt x="0" y="20"/>
                    </a:cubicBezTo>
                    <a:cubicBezTo>
                      <a:pt x="0" y="13"/>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7" name="Freeform 766"/>
              <p:cNvSpPr>
                <a:spLocks/>
              </p:cNvSpPr>
              <p:nvPr/>
            </p:nvSpPr>
            <p:spPr bwMode="auto">
              <a:xfrm>
                <a:off x="1870075" y="2870201"/>
                <a:ext cx="25400" cy="42863"/>
              </a:xfrm>
              <a:custGeom>
                <a:avLst/>
                <a:gdLst/>
                <a:ahLst/>
                <a:cxnLst>
                  <a:cxn ang="0">
                    <a:pos x="1" y="0"/>
                  </a:cxn>
                  <a:cxn ang="0">
                    <a:pos x="11" y="3"/>
                  </a:cxn>
                  <a:cxn ang="0">
                    <a:pos x="11" y="19"/>
                  </a:cxn>
                  <a:cxn ang="0">
                    <a:pos x="1" y="17"/>
                  </a:cxn>
                  <a:cxn ang="0">
                    <a:pos x="1" y="0"/>
                  </a:cxn>
                </a:cxnLst>
                <a:rect l="0" t="0" r="r" b="b"/>
                <a:pathLst>
                  <a:path w="11" h="19">
                    <a:moveTo>
                      <a:pt x="1" y="0"/>
                    </a:moveTo>
                    <a:cubicBezTo>
                      <a:pt x="11" y="3"/>
                      <a:pt x="11" y="3"/>
                      <a:pt x="11" y="3"/>
                    </a:cubicBezTo>
                    <a:cubicBezTo>
                      <a:pt x="11" y="8"/>
                      <a:pt x="11" y="14"/>
                      <a:pt x="11" y="19"/>
                    </a:cubicBezTo>
                    <a:cubicBezTo>
                      <a:pt x="1" y="17"/>
                      <a:pt x="1" y="17"/>
                      <a:pt x="1" y="17"/>
                    </a:cubicBezTo>
                    <a:cubicBezTo>
                      <a:pt x="0" y="11"/>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8" name="Freeform 767"/>
              <p:cNvSpPr>
                <a:spLocks/>
              </p:cNvSpPr>
              <p:nvPr/>
            </p:nvSpPr>
            <p:spPr bwMode="auto">
              <a:xfrm>
                <a:off x="1914525" y="2881313"/>
                <a:ext cx="23813" cy="41275"/>
              </a:xfrm>
              <a:custGeom>
                <a:avLst/>
                <a:gdLst/>
                <a:ahLst/>
                <a:cxnLst>
                  <a:cxn ang="0">
                    <a:pos x="1" y="0"/>
                  </a:cxn>
                  <a:cxn ang="0">
                    <a:pos x="11" y="2"/>
                  </a:cxn>
                  <a:cxn ang="0">
                    <a:pos x="11" y="18"/>
                  </a:cxn>
                  <a:cxn ang="0">
                    <a:pos x="1" y="17"/>
                  </a:cxn>
                  <a:cxn ang="0">
                    <a:pos x="1" y="0"/>
                  </a:cxn>
                </a:cxnLst>
                <a:rect l="0" t="0" r="r" b="b"/>
                <a:pathLst>
                  <a:path w="11" h="18">
                    <a:moveTo>
                      <a:pt x="1" y="0"/>
                    </a:moveTo>
                    <a:cubicBezTo>
                      <a:pt x="11" y="2"/>
                      <a:pt x="11" y="2"/>
                      <a:pt x="11" y="2"/>
                    </a:cubicBezTo>
                    <a:cubicBezTo>
                      <a:pt x="11" y="8"/>
                      <a:pt x="11" y="13"/>
                      <a:pt x="11" y="18"/>
                    </a:cubicBezTo>
                    <a:cubicBezTo>
                      <a:pt x="1" y="17"/>
                      <a:pt x="1" y="17"/>
                      <a:pt x="1" y="17"/>
                    </a:cubicBezTo>
                    <a:cubicBezTo>
                      <a:pt x="0" y="10"/>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9" name="Freeform 768"/>
              <p:cNvSpPr>
                <a:spLocks/>
              </p:cNvSpPr>
              <p:nvPr/>
            </p:nvSpPr>
            <p:spPr bwMode="auto">
              <a:xfrm>
                <a:off x="1816100" y="2922588"/>
                <a:ext cx="31750" cy="46038"/>
              </a:xfrm>
              <a:custGeom>
                <a:avLst/>
                <a:gdLst/>
                <a:ahLst/>
                <a:cxnLst>
                  <a:cxn ang="0">
                    <a:pos x="0" y="0"/>
                  </a:cxn>
                  <a:cxn ang="0">
                    <a:pos x="14" y="2"/>
                  </a:cxn>
                  <a:cxn ang="0">
                    <a:pos x="14" y="20"/>
                  </a:cxn>
                  <a:cxn ang="0">
                    <a:pos x="0" y="19"/>
                  </a:cxn>
                  <a:cxn ang="0">
                    <a:pos x="0" y="0"/>
                  </a:cxn>
                </a:cxnLst>
                <a:rect l="0" t="0" r="r" b="b"/>
                <a:pathLst>
                  <a:path w="14" h="20">
                    <a:moveTo>
                      <a:pt x="0" y="0"/>
                    </a:moveTo>
                    <a:cubicBezTo>
                      <a:pt x="14" y="2"/>
                      <a:pt x="14" y="2"/>
                      <a:pt x="14" y="2"/>
                    </a:cubicBezTo>
                    <a:cubicBezTo>
                      <a:pt x="14" y="8"/>
                      <a:pt x="14" y="14"/>
                      <a:pt x="14" y="20"/>
                    </a:cubicBezTo>
                    <a:cubicBezTo>
                      <a:pt x="0" y="19"/>
                      <a:pt x="0" y="19"/>
                      <a:pt x="0" y="19"/>
                    </a:cubicBezTo>
                    <a:cubicBezTo>
                      <a:pt x="0" y="12"/>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 name="Freeform 769"/>
              <p:cNvSpPr>
                <a:spLocks/>
              </p:cNvSpPr>
              <p:nvPr/>
            </p:nvSpPr>
            <p:spPr bwMode="auto">
              <a:xfrm>
                <a:off x="1870075" y="2928938"/>
                <a:ext cx="25400" cy="41275"/>
              </a:xfrm>
              <a:custGeom>
                <a:avLst/>
                <a:gdLst/>
                <a:ahLst/>
                <a:cxnLst>
                  <a:cxn ang="0">
                    <a:pos x="1" y="0"/>
                  </a:cxn>
                  <a:cxn ang="0">
                    <a:pos x="11" y="1"/>
                  </a:cxn>
                  <a:cxn ang="0">
                    <a:pos x="11" y="18"/>
                  </a:cxn>
                  <a:cxn ang="0">
                    <a:pos x="1" y="17"/>
                  </a:cxn>
                  <a:cxn ang="0">
                    <a:pos x="1" y="0"/>
                  </a:cxn>
                </a:cxnLst>
                <a:rect l="0" t="0" r="r" b="b"/>
                <a:pathLst>
                  <a:path w="11" h="18">
                    <a:moveTo>
                      <a:pt x="1" y="0"/>
                    </a:moveTo>
                    <a:cubicBezTo>
                      <a:pt x="11" y="1"/>
                      <a:pt x="11" y="1"/>
                      <a:pt x="11" y="1"/>
                    </a:cubicBezTo>
                    <a:cubicBezTo>
                      <a:pt x="11" y="18"/>
                      <a:pt x="11" y="18"/>
                      <a:pt x="11" y="18"/>
                    </a:cubicBezTo>
                    <a:cubicBezTo>
                      <a:pt x="1" y="17"/>
                      <a:pt x="1" y="17"/>
                      <a:pt x="1" y="17"/>
                    </a:cubicBezTo>
                    <a:cubicBezTo>
                      <a:pt x="0" y="11"/>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1" name="Freeform 770"/>
              <p:cNvSpPr>
                <a:spLocks/>
              </p:cNvSpPr>
              <p:nvPr/>
            </p:nvSpPr>
            <p:spPr bwMode="auto">
              <a:xfrm>
                <a:off x="1914525" y="2936876"/>
                <a:ext cx="23813" cy="39688"/>
              </a:xfrm>
              <a:custGeom>
                <a:avLst/>
                <a:gdLst/>
                <a:ahLst/>
                <a:cxnLst>
                  <a:cxn ang="0">
                    <a:pos x="1" y="0"/>
                  </a:cxn>
                  <a:cxn ang="0">
                    <a:pos x="11" y="1"/>
                  </a:cxn>
                  <a:cxn ang="0">
                    <a:pos x="11" y="18"/>
                  </a:cxn>
                  <a:cxn ang="0">
                    <a:pos x="1" y="17"/>
                  </a:cxn>
                  <a:cxn ang="0">
                    <a:pos x="1" y="0"/>
                  </a:cxn>
                </a:cxnLst>
                <a:rect l="0" t="0" r="r" b="b"/>
                <a:pathLst>
                  <a:path w="11" h="18">
                    <a:moveTo>
                      <a:pt x="1" y="0"/>
                    </a:moveTo>
                    <a:cubicBezTo>
                      <a:pt x="11" y="1"/>
                      <a:pt x="11" y="1"/>
                      <a:pt x="11" y="1"/>
                    </a:cubicBezTo>
                    <a:cubicBezTo>
                      <a:pt x="11" y="18"/>
                      <a:pt x="11" y="18"/>
                      <a:pt x="11" y="18"/>
                    </a:cubicBezTo>
                    <a:cubicBezTo>
                      <a:pt x="1" y="17"/>
                      <a:pt x="1" y="17"/>
                      <a:pt x="1" y="17"/>
                    </a:cubicBezTo>
                    <a:cubicBezTo>
                      <a:pt x="0" y="10"/>
                      <a:pt x="1" y="6"/>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2" name="Freeform 771"/>
              <p:cNvSpPr>
                <a:spLocks/>
              </p:cNvSpPr>
              <p:nvPr/>
            </p:nvSpPr>
            <p:spPr bwMode="auto">
              <a:xfrm>
                <a:off x="1816100" y="2986088"/>
                <a:ext cx="31750" cy="42863"/>
              </a:xfrm>
              <a:custGeom>
                <a:avLst/>
                <a:gdLst/>
                <a:ahLst/>
                <a:cxnLst>
                  <a:cxn ang="0">
                    <a:pos x="0" y="0"/>
                  </a:cxn>
                  <a:cxn ang="0">
                    <a:pos x="14" y="1"/>
                  </a:cxn>
                  <a:cxn ang="0">
                    <a:pos x="14" y="19"/>
                  </a:cxn>
                  <a:cxn ang="0">
                    <a:pos x="0" y="19"/>
                  </a:cxn>
                  <a:cxn ang="0">
                    <a:pos x="0" y="0"/>
                  </a:cxn>
                </a:cxnLst>
                <a:rect l="0" t="0" r="r" b="b"/>
                <a:pathLst>
                  <a:path w="14" h="19">
                    <a:moveTo>
                      <a:pt x="0" y="0"/>
                    </a:moveTo>
                    <a:cubicBezTo>
                      <a:pt x="14" y="1"/>
                      <a:pt x="14" y="1"/>
                      <a:pt x="14" y="1"/>
                    </a:cubicBezTo>
                    <a:cubicBezTo>
                      <a:pt x="14" y="7"/>
                      <a:pt x="14" y="13"/>
                      <a:pt x="14" y="19"/>
                    </a:cubicBezTo>
                    <a:cubicBezTo>
                      <a:pt x="0" y="19"/>
                      <a:pt x="0" y="19"/>
                      <a:pt x="0" y="19"/>
                    </a:cubicBezTo>
                    <a:cubicBezTo>
                      <a:pt x="0" y="12"/>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3" name="Freeform 772"/>
              <p:cNvSpPr>
                <a:spLocks/>
              </p:cNvSpPr>
              <p:nvPr/>
            </p:nvSpPr>
            <p:spPr bwMode="auto">
              <a:xfrm>
                <a:off x="1870075" y="2987676"/>
                <a:ext cx="25400" cy="41275"/>
              </a:xfrm>
              <a:custGeom>
                <a:avLst/>
                <a:gdLst/>
                <a:ahLst/>
                <a:cxnLst>
                  <a:cxn ang="0">
                    <a:pos x="1" y="0"/>
                  </a:cxn>
                  <a:cxn ang="0">
                    <a:pos x="11" y="1"/>
                  </a:cxn>
                  <a:cxn ang="0">
                    <a:pos x="11" y="18"/>
                  </a:cxn>
                  <a:cxn ang="0">
                    <a:pos x="1" y="18"/>
                  </a:cxn>
                  <a:cxn ang="0">
                    <a:pos x="1" y="0"/>
                  </a:cxn>
                </a:cxnLst>
                <a:rect l="0" t="0" r="r" b="b"/>
                <a:pathLst>
                  <a:path w="11" h="18">
                    <a:moveTo>
                      <a:pt x="1" y="0"/>
                    </a:moveTo>
                    <a:cubicBezTo>
                      <a:pt x="11" y="1"/>
                      <a:pt x="11" y="1"/>
                      <a:pt x="11" y="1"/>
                    </a:cubicBezTo>
                    <a:cubicBezTo>
                      <a:pt x="11" y="7"/>
                      <a:pt x="11" y="12"/>
                      <a:pt x="11" y="18"/>
                    </a:cubicBezTo>
                    <a:cubicBezTo>
                      <a:pt x="1" y="18"/>
                      <a:pt x="1" y="18"/>
                      <a:pt x="1" y="18"/>
                    </a:cubicBezTo>
                    <a:cubicBezTo>
                      <a:pt x="0" y="11"/>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4" name="Freeform 773"/>
              <p:cNvSpPr>
                <a:spLocks/>
              </p:cNvSpPr>
              <p:nvPr/>
            </p:nvSpPr>
            <p:spPr bwMode="auto">
              <a:xfrm>
                <a:off x="1914525" y="2990851"/>
                <a:ext cx="23813" cy="38100"/>
              </a:xfrm>
              <a:custGeom>
                <a:avLst/>
                <a:gdLst/>
                <a:ahLst/>
                <a:cxnLst>
                  <a:cxn ang="0">
                    <a:pos x="1" y="0"/>
                  </a:cxn>
                  <a:cxn ang="0">
                    <a:pos x="11" y="1"/>
                  </a:cxn>
                  <a:cxn ang="0">
                    <a:pos x="11" y="17"/>
                  </a:cxn>
                  <a:cxn ang="0">
                    <a:pos x="1" y="17"/>
                  </a:cxn>
                  <a:cxn ang="0">
                    <a:pos x="1" y="0"/>
                  </a:cxn>
                </a:cxnLst>
                <a:rect l="0" t="0" r="r" b="b"/>
                <a:pathLst>
                  <a:path w="11" h="17">
                    <a:moveTo>
                      <a:pt x="1" y="0"/>
                    </a:moveTo>
                    <a:cubicBezTo>
                      <a:pt x="11" y="1"/>
                      <a:pt x="11" y="1"/>
                      <a:pt x="11" y="1"/>
                    </a:cubicBezTo>
                    <a:cubicBezTo>
                      <a:pt x="11" y="17"/>
                      <a:pt x="11" y="17"/>
                      <a:pt x="11" y="17"/>
                    </a:cubicBezTo>
                    <a:cubicBezTo>
                      <a:pt x="1" y="17"/>
                      <a:pt x="1" y="17"/>
                      <a:pt x="1" y="17"/>
                    </a:cubicBezTo>
                    <a:cubicBezTo>
                      <a:pt x="0" y="11"/>
                      <a:pt x="1" y="7"/>
                      <a:pt x="1"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5" name="Freeform 774"/>
              <p:cNvSpPr>
                <a:spLocks/>
              </p:cNvSpPr>
              <p:nvPr/>
            </p:nvSpPr>
            <p:spPr bwMode="auto">
              <a:xfrm>
                <a:off x="2049463" y="2744788"/>
                <a:ext cx="42863" cy="71438"/>
              </a:xfrm>
              <a:custGeom>
                <a:avLst/>
                <a:gdLst/>
                <a:ahLst/>
                <a:cxnLst>
                  <a:cxn ang="0">
                    <a:pos x="0" y="0"/>
                  </a:cxn>
                  <a:cxn ang="0">
                    <a:pos x="19" y="5"/>
                  </a:cxn>
                  <a:cxn ang="0">
                    <a:pos x="19" y="31"/>
                  </a:cxn>
                  <a:cxn ang="0">
                    <a:pos x="0" y="27"/>
                  </a:cxn>
                  <a:cxn ang="0">
                    <a:pos x="0" y="0"/>
                  </a:cxn>
                </a:cxnLst>
                <a:rect l="0" t="0" r="r" b="b"/>
                <a:pathLst>
                  <a:path w="19" h="31">
                    <a:moveTo>
                      <a:pt x="0" y="0"/>
                    </a:moveTo>
                    <a:cubicBezTo>
                      <a:pt x="19" y="5"/>
                      <a:pt x="19" y="5"/>
                      <a:pt x="19" y="5"/>
                    </a:cubicBezTo>
                    <a:cubicBezTo>
                      <a:pt x="19" y="31"/>
                      <a:pt x="19" y="31"/>
                      <a:pt x="19" y="31"/>
                    </a:cubicBezTo>
                    <a:cubicBezTo>
                      <a:pt x="0" y="27"/>
                      <a:pt x="0" y="27"/>
                      <a:pt x="0" y="27"/>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6" name="Freeform 775"/>
              <p:cNvSpPr>
                <a:spLocks/>
              </p:cNvSpPr>
              <p:nvPr/>
            </p:nvSpPr>
            <p:spPr bwMode="auto">
              <a:xfrm>
                <a:off x="2124075" y="2765426"/>
                <a:ext cx="36513" cy="63500"/>
              </a:xfrm>
              <a:custGeom>
                <a:avLst/>
                <a:gdLst/>
                <a:ahLst/>
                <a:cxnLst>
                  <a:cxn ang="0">
                    <a:pos x="0" y="0"/>
                  </a:cxn>
                  <a:cxn ang="0">
                    <a:pos x="16" y="4"/>
                  </a:cxn>
                  <a:cxn ang="0">
                    <a:pos x="16" y="28"/>
                  </a:cxn>
                  <a:cxn ang="0">
                    <a:pos x="0" y="24"/>
                  </a:cxn>
                  <a:cxn ang="0">
                    <a:pos x="0" y="0"/>
                  </a:cxn>
                </a:cxnLst>
                <a:rect l="0" t="0" r="r" b="b"/>
                <a:pathLst>
                  <a:path w="16" h="28">
                    <a:moveTo>
                      <a:pt x="0" y="0"/>
                    </a:moveTo>
                    <a:cubicBezTo>
                      <a:pt x="16" y="4"/>
                      <a:pt x="16" y="4"/>
                      <a:pt x="16" y="4"/>
                    </a:cubicBezTo>
                    <a:cubicBezTo>
                      <a:pt x="16" y="28"/>
                      <a:pt x="16" y="28"/>
                      <a:pt x="16" y="28"/>
                    </a:cubicBezTo>
                    <a:cubicBezTo>
                      <a:pt x="0" y="24"/>
                      <a:pt x="0" y="24"/>
                      <a:pt x="0" y="24"/>
                    </a:cubicBezTo>
                    <a:cubicBezTo>
                      <a:pt x="0" y="18"/>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7" name="Freeform 776"/>
              <p:cNvSpPr>
                <a:spLocks/>
              </p:cNvSpPr>
              <p:nvPr/>
            </p:nvSpPr>
            <p:spPr bwMode="auto">
              <a:xfrm>
                <a:off x="2187575" y="2781301"/>
                <a:ext cx="31750" cy="60325"/>
              </a:xfrm>
              <a:custGeom>
                <a:avLst/>
                <a:gdLst/>
                <a:ahLst/>
                <a:cxnLst>
                  <a:cxn ang="0">
                    <a:pos x="0" y="0"/>
                  </a:cxn>
                  <a:cxn ang="0">
                    <a:pos x="14" y="3"/>
                  </a:cxn>
                  <a:cxn ang="0">
                    <a:pos x="14" y="26"/>
                  </a:cxn>
                  <a:cxn ang="0">
                    <a:pos x="0" y="23"/>
                  </a:cxn>
                  <a:cxn ang="0">
                    <a:pos x="0" y="0"/>
                  </a:cxn>
                </a:cxnLst>
                <a:rect l="0" t="0" r="r" b="b"/>
                <a:pathLst>
                  <a:path w="14" h="26">
                    <a:moveTo>
                      <a:pt x="0" y="0"/>
                    </a:moveTo>
                    <a:cubicBezTo>
                      <a:pt x="14" y="3"/>
                      <a:pt x="14" y="3"/>
                      <a:pt x="14" y="3"/>
                    </a:cubicBezTo>
                    <a:cubicBezTo>
                      <a:pt x="14" y="26"/>
                      <a:pt x="14" y="26"/>
                      <a:pt x="14" y="26"/>
                    </a:cubicBezTo>
                    <a:cubicBezTo>
                      <a:pt x="0" y="23"/>
                      <a:pt x="0" y="23"/>
                      <a:pt x="0" y="23"/>
                    </a:cubicBezTo>
                    <a:cubicBezTo>
                      <a:pt x="0" y="16"/>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8" name="Freeform 777"/>
              <p:cNvSpPr>
                <a:spLocks/>
              </p:cNvSpPr>
              <p:nvPr/>
            </p:nvSpPr>
            <p:spPr bwMode="auto">
              <a:xfrm>
                <a:off x="2049463" y="2833688"/>
                <a:ext cx="42863" cy="66675"/>
              </a:xfrm>
              <a:custGeom>
                <a:avLst/>
                <a:gdLst/>
                <a:ahLst/>
                <a:cxnLst>
                  <a:cxn ang="0">
                    <a:pos x="0" y="0"/>
                  </a:cxn>
                  <a:cxn ang="0">
                    <a:pos x="19" y="3"/>
                  </a:cxn>
                  <a:cxn ang="0">
                    <a:pos x="19" y="29"/>
                  </a:cxn>
                  <a:cxn ang="0">
                    <a:pos x="0" y="27"/>
                  </a:cxn>
                  <a:cxn ang="0">
                    <a:pos x="0" y="0"/>
                  </a:cxn>
                </a:cxnLst>
                <a:rect l="0" t="0" r="r" b="b"/>
                <a:pathLst>
                  <a:path w="19" h="29">
                    <a:moveTo>
                      <a:pt x="0" y="0"/>
                    </a:moveTo>
                    <a:cubicBezTo>
                      <a:pt x="19" y="3"/>
                      <a:pt x="19" y="3"/>
                      <a:pt x="19" y="3"/>
                    </a:cubicBezTo>
                    <a:cubicBezTo>
                      <a:pt x="19" y="29"/>
                      <a:pt x="19" y="29"/>
                      <a:pt x="19" y="29"/>
                    </a:cubicBezTo>
                    <a:cubicBezTo>
                      <a:pt x="0" y="27"/>
                      <a:pt x="0" y="27"/>
                      <a:pt x="0" y="27"/>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9" name="Freeform 778"/>
              <p:cNvSpPr>
                <a:spLocks/>
              </p:cNvSpPr>
              <p:nvPr/>
            </p:nvSpPr>
            <p:spPr bwMode="auto">
              <a:xfrm>
                <a:off x="2124075" y="2844801"/>
                <a:ext cx="36513" cy="60325"/>
              </a:xfrm>
              <a:custGeom>
                <a:avLst/>
                <a:gdLst/>
                <a:ahLst/>
                <a:cxnLst>
                  <a:cxn ang="0">
                    <a:pos x="0" y="0"/>
                  </a:cxn>
                  <a:cxn ang="0">
                    <a:pos x="16" y="3"/>
                  </a:cxn>
                  <a:cxn ang="0">
                    <a:pos x="16" y="26"/>
                  </a:cxn>
                  <a:cxn ang="0">
                    <a:pos x="0" y="25"/>
                  </a:cxn>
                  <a:cxn ang="0">
                    <a:pos x="0" y="0"/>
                  </a:cxn>
                </a:cxnLst>
                <a:rect l="0" t="0" r="r" b="b"/>
                <a:pathLst>
                  <a:path w="16" h="26">
                    <a:moveTo>
                      <a:pt x="0" y="0"/>
                    </a:moveTo>
                    <a:cubicBezTo>
                      <a:pt x="16" y="3"/>
                      <a:pt x="16" y="3"/>
                      <a:pt x="16" y="3"/>
                    </a:cubicBezTo>
                    <a:cubicBezTo>
                      <a:pt x="16" y="26"/>
                      <a:pt x="16" y="26"/>
                      <a:pt x="16" y="26"/>
                    </a:cubicBezTo>
                    <a:cubicBezTo>
                      <a:pt x="0" y="25"/>
                      <a:pt x="0" y="25"/>
                      <a:pt x="0" y="25"/>
                    </a:cubicBezTo>
                    <a:cubicBezTo>
                      <a:pt x="0" y="19"/>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0" name="Freeform 779"/>
              <p:cNvSpPr>
                <a:spLocks/>
              </p:cNvSpPr>
              <p:nvPr/>
            </p:nvSpPr>
            <p:spPr bwMode="auto">
              <a:xfrm>
                <a:off x="2187575" y="2859088"/>
                <a:ext cx="31750" cy="52388"/>
              </a:xfrm>
              <a:custGeom>
                <a:avLst/>
                <a:gdLst/>
                <a:ahLst/>
                <a:cxnLst>
                  <a:cxn ang="0">
                    <a:pos x="0" y="0"/>
                  </a:cxn>
                  <a:cxn ang="0">
                    <a:pos x="14" y="2"/>
                  </a:cxn>
                  <a:cxn ang="0">
                    <a:pos x="14" y="23"/>
                  </a:cxn>
                  <a:cxn ang="0">
                    <a:pos x="0" y="22"/>
                  </a:cxn>
                  <a:cxn ang="0">
                    <a:pos x="0" y="0"/>
                  </a:cxn>
                </a:cxnLst>
                <a:rect l="0" t="0" r="r" b="b"/>
                <a:pathLst>
                  <a:path w="14" h="23">
                    <a:moveTo>
                      <a:pt x="0" y="0"/>
                    </a:moveTo>
                    <a:cubicBezTo>
                      <a:pt x="14" y="2"/>
                      <a:pt x="14" y="2"/>
                      <a:pt x="14" y="2"/>
                    </a:cubicBezTo>
                    <a:cubicBezTo>
                      <a:pt x="14" y="23"/>
                      <a:pt x="14" y="23"/>
                      <a:pt x="14" y="23"/>
                    </a:cubicBezTo>
                    <a:cubicBezTo>
                      <a:pt x="0" y="22"/>
                      <a:pt x="0" y="22"/>
                      <a:pt x="0" y="22"/>
                    </a:cubicBezTo>
                    <a:cubicBezTo>
                      <a:pt x="0" y="16"/>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1" name="Freeform 780"/>
              <p:cNvSpPr>
                <a:spLocks/>
              </p:cNvSpPr>
              <p:nvPr/>
            </p:nvSpPr>
            <p:spPr bwMode="auto">
              <a:xfrm>
                <a:off x="2049463" y="2922588"/>
                <a:ext cx="42863" cy="63500"/>
              </a:xfrm>
              <a:custGeom>
                <a:avLst/>
                <a:gdLst/>
                <a:ahLst/>
                <a:cxnLst>
                  <a:cxn ang="0">
                    <a:pos x="0" y="0"/>
                  </a:cxn>
                  <a:cxn ang="0">
                    <a:pos x="19" y="2"/>
                  </a:cxn>
                  <a:cxn ang="0">
                    <a:pos x="19" y="28"/>
                  </a:cxn>
                  <a:cxn ang="0">
                    <a:pos x="0" y="28"/>
                  </a:cxn>
                  <a:cxn ang="0">
                    <a:pos x="0" y="0"/>
                  </a:cxn>
                </a:cxnLst>
                <a:rect l="0" t="0" r="r" b="b"/>
                <a:pathLst>
                  <a:path w="19" h="28">
                    <a:moveTo>
                      <a:pt x="0" y="0"/>
                    </a:moveTo>
                    <a:cubicBezTo>
                      <a:pt x="19" y="2"/>
                      <a:pt x="19" y="2"/>
                      <a:pt x="19" y="2"/>
                    </a:cubicBezTo>
                    <a:cubicBezTo>
                      <a:pt x="19" y="28"/>
                      <a:pt x="19" y="28"/>
                      <a:pt x="19" y="28"/>
                    </a:cubicBezTo>
                    <a:cubicBezTo>
                      <a:pt x="0" y="28"/>
                      <a:pt x="0" y="28"/>
                      <a:pt x="0" y="28"/>
                    </a:cubicBezTo>
                    <a:cubicBezTo>
                      <a:pt x="0" y="21"/>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2" name="Freeform 781"/>
              <p:cNvSpPr>
                <a:spLocks/>
              </p:cNvSpPr>
              <p:nvPr/>
            </p:nvSpPr>
            <p:spPr bwMode="auto">
              <a:xfrm>
                <a:off x="2124075" y="2928938"/>
                <a:ext cx="36513" cy="57150"/>
              </a:xfrm>
              <a:custGeom>
                <a:avLst/>
                <a:gdLst/>
                <a:ahLst/>
                <a:cxnLst>
                  <a:cxn ang="0">
                    <a:pos x="0" y="0"/>
                  </a:cxn>
                  <a:cxn ang="0">
                    <a:pos x="16" y="1"/>
                  </a:cxn>
                  <a:cxn ang="0">
                    <a:pos x="16" y="25"/>
                  </a:cxn>
                  <a:cxn ang="0">
                    <a:pos x="0" y="25"/>
                  </a:cxn>
                  <a:cxn ang="0">
                    <a:pos x="0" y="0"/>
                  </a:cxn>
                </a:cxnLst>
                <a:rect l="0" t="0" r="r" b="b"/>
                <a:pathLst>
                  <a:path w="16" h="25">
                    <a:moveTo>
                      <a:pt x="0" y="0"/>
                    </a:moveTo>
                    <a:cubicBezTo>
                      <a:pt x="16" y="1"/>
                      <a:pt x="16" y="1"/>
                      <a:pt x="16" y="1"/>
                    </a:cubicBezTo>
                    <a:cubicBezTo>
                      <a:pt x="16" y="25"/>
                      <a:pt x="16" y="25"/>
                      <a:pt x="16" y="25"/>
                    </a:cubicBezTo>
                    <a:cubicBezTo>
                      <a:pt x="0" y="25"/>
                      <a:pt x="0" y="25"/>
                      <a:pt x="0" y="25"/>
                    </a:cubicBezTo>
                    <a:cubicBezTo>
                      <a:pt x="0" y="18"/>
                      <a:pt x="0" y="6"/>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3" name="Freeform 782"/>
              <p:cNvSpPr>
                <a:spLocks/>
              </p:cNvSpPr>
              <p:nvPr/>
            </p:nvSpPr>
            <p:spPr bwMode="auto">
              <a:xfrm>
                <a:off x="2187575" y="2932113"/>
                <a:ext cx="31750" cy="53975"/>
              </a:xfrm>
              <a:custGeom>
                <a:avLst/>
                <a:gdLst/>
                <a:ahLst/>
                <a:cxnLst>
                  <a:cxn ang="0">
                    <a:pos x="0" y="0"/>
                  </a:cxn>
                  <a:cxn ang="0">
                    <a:pos x="14" y="1"/>
                  </a:cxn>
                  <a:cxn ang="0">
                    <a:pos x="14" y="24"/>
                  </a:cxn>
                  <a:cxn ang="0">
                    <a:pos x="0" y="24"/>
                  </a:cxn>
                  <a:cxn ang="0">
                    <a:pos x="0" y="0"/>
                  </a:cxn>
                </a:cxnLst>
                <a:rect l="0" t="0" r="r" b="b"/>
                <a:pathLst>
                  <a:path w="14" h="24">
                    <a:moveTo>
                      <a:pt x="0" y="0"/>
                    </a:moveTo>
                    <a:cubicBezTo>
                      <a:pt x="14" y="1"/>
                      <a:pt x="14" y="1"/>
                      <a:pt x="14" y="1"/>
                    </a:cubicBezTo>
                    <a:cubicBezTo>
                      <a:pt x="14" y="24"/>
                      <a:pt x="14" y="24"/>
                      <a:pt x="14" y="24"/>
                    </a:cubicBezTo>
                    <a:cubicBezTo>
                      <a:pt x="0" y="24"/>
                      <a:pt x="0" y="24"/>
                      <a:pt x="0" y="24"/>
                    </a:cubicBezTo>
                    <a:cubicBezTo>
                      <a:pt x="0" y="17"/>
                      <a:pt x="0" y="7"/>
                      <a:pt x="0" y="0"/>
                    </a:cubicBezTo>
                    <a:close/>
                  </a:path>
                </a:pathLst>
              </a:custGeom>
              <a:noFill/>
              <a:ln w="127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grpSp>
      <p:pic>
        <p:nvPicPr>
          <p:cNvPr id="57" name="Picture 52" descr="Image result for smartappc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85" y="1404097"/>
            <a:ext cx="1446015" cy="5129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3"/>
          <a:stretch>
            <a:fillRect/>
          </a:stretch>
        </p:blipFill>
        <p:spPr>
          <a:xfrm>
            <a:off x="8841000" y="4941000"/>
            <a:ext cx="576000" cy="576000"/>
          </a:xfrm>
          <a:prstGeom prst="rect">
            <a:avLst/>
          </a:prstGeom>
        </p:spPr>
      </p:pic>
      <p:pic>
        <p:nvPicPr>
          <p:cNvPr id="59" name="Picture 20" descr="Image result for fluic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064" y="1413000"/>
            <a:ext cx="2168499" cy="70114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2" descr="Image result for openmo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03" y="2947494"/>
            <a:ext cx="1038597" cy="7695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fld id="{44505413-4954-4A72-8CD3-3101A511C2C5}" type="slidenum">
              <a:rPr lang="en-GB" altLang="en-US" smtClean="0"/>
              <a:pPr/>
              <a:t>3</a:t>
            </a:fld>
            <a:endParaRPr lang="en-GB" altLang="en-US"/>
          </a:p>
        </p:txBody>
      </p:sp>
    </p:spTree>
    <p:extLst>
      <p:ext uri="{BB962C8B-B14F-4D97-AF65-F5344CB8AC3E}">
        <p14:creationId xmlns:p14="http://schemas.microsoft.com/office/powerpoint/2010/main" val="2299287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Businesses see Open Data leading to innovation and efficiency as well as a source of revenue</a:t>
            </a:r>
            <a:endParaRPr lang="en-GB" dirty="0"/>
          </a:p>
        </p:txBody>
      </p:sp>
      <p:sp>
        <p:nvSpPr>
          <p:cNvPr id="46" name="Rounded Rectangle 45"/>
          <p:cNvSpPr/>
          <p:nvPr/>
        </p:nvSpPr>
        <p:spPr bwMode="auto">
          <a:xfrm>
            <a:off x="6096440" y="1205672"/>
            <a:ext cx="3524212" cy="1929077"/>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rgbClr val="0070C0"/>
                </a:solidFill>
              </a:rPr>
              <a:t>Selling services most important source of revenue</a:t>
            </a:r>
          </a:p>
          <a:p>
            <a:pPr marL="182563" lvl="0" indent="-182563">
              <a:lnSpc>
                <a:spcPct val="90000"/>
              </a:lnSpc>
              <a:spcBef>
                <a:spcPts val="0"/>
              </a:spcBef>
              <a:spcAft>
                <a:spcPts val="400"/>
              </a:spcAft>
              <a:buClr>
                <a:srgbClr val="0070C0"/>
              </a:buClr>
              <a:buSzPct val="100000"/>
              <a:buBlip>
                <a:blip r:embed="rId3"/>
              </a:buBlip>
            </a:pPr>
            <a:endParaRPr lang="en-GB" sz="1400" dirty="0" smtClean="0">
              <a:solidFill>
                <a:srgbClr val="0070C0"/>
              </a:solidFill>
            </a:endParaRPr>
          </a:p>
          <a:p>
            <a:pPr marL="182563" lvl="0" indent="-182563">
              <a:lnSpc>
                <a:spcPct val="90000"/>
              </a:lnSpc>
              <a:spcBef>
                <a:spcPts val="0"/>
              </a:spcBef>
              <a:spcAft>
                <a:spcPts val="400"/>
              </a:spcAft>
              <a:buClr>
                <a:srgbClr val="0070C0"/>
              </a:buClr>
              <a:buSzPct val="100000"/>
              <a:buBlip>
                <a:blip r:embed="rId3"/>
              </a:buBlip>
            </a:pPr>
            <a:r>
              <a:rPr lang="en-GB" sz="1400" dirty="0" smtClean="0">
                <a:solidFill>
                  <a:srgbClr val="0070C0"/>
                </a:solidFill>
              </a:rPr>
              <a:t>Nearly half of the Open Data re-use is for selling services</a:t>
            </a:r>
            <a:endParaRPr lang="en-GB" sz="1400" dirty="0"/>
          </a:p>
          <a:p>
            <a:pPr marL="639763" lvl="1" indent="-182563">
              <a:lnSpc>
                <a:spcPct val="90000"/>
              </a:lnSpc>
              <a:spcBef>
                <a:spcPts val="0"/>
              </a:spcBef>
              <a:spcAft>
                <a:spcPts val="400"/>
              </a:spcAft>
              <a:buClr>
                <a:srgbClr val="0070C0"/>
              </a:buClr>
              <a:buSzPct val="100000"/>
              <a:buBlip>
                <a:blip r:embed="rId3"/>
              </a:buBlip>
            </a:pPr>
            <a:r>
              <a:rPr lang="en-US" sz="1400" dirty="0" smtClean="0">
                <a:solidFill>
                  <a:srgbClr val="0070C0"/>
                </a:solidFill>
              </a:rPr>
              <a:t>34% of these services are based on software</a:t>
            </a:r>
          </a:p>
          <a:p>
            <a:pPr marL="639763" lvl="1" indent="-182563">
              <a:lnSpc>
                <a:spcPct val="90000"/>
              </a:lnSpc>
              <a:spcBef>
                <a:spcPts val="0"/>
              </a:spcBef>
              <a:spcAft>
                <a:spcPts val="400"/>
              </a:spcAft>
              <a:buClr>
                <a:srgbClr val="0070C0"/>
              </a:buClr>
              <a:buSzPct val="100000"/>
              <a:buBlip>
                <a:blip r:embed="rId3"/>
              </a:buBlip>
            </a:pPr>
            <a:r>
              <a:rPr lang="en-US" sz="1400" dirty="0" smtClean="0">
                <a:solidFill>
                  <a:srgbClr val="0070C0"/>
                </a:solidFill>
              </a:rPr>
              <a:t>25 of these services are consulting</a:t>
            </a:r>
          </a:p>
        </p:txBody>
      </p:sp>
      <p:grpSp>
        <p:nvGrpSpPr>
          <p:cNvPr id="47" name="Group 46"/>
          <p:cNvGrpSpPr/>
          <p:nvPr/>
        </p:nvGrpSpPr>
        <p:grpSpPr>
          <a:xfrm>
            <a:off x="6033121" y="3333340"/>
            <a:ext cx="3849303" cy="2745586"/>
            <a:chOff x="2705691" y="2795547"/>
            <a:chExt cx="3732762" cy="2765729"/>
          </a:xfrm>
        </p:grpSpPr>
        <p:sp>
          <p:nvSpPr>
            <p:cNvPr id="48" name="Textfeld 274"/>
            <p:cNvSpPr txBox="1"/>
            <p:nvPr/>
          </p:nvSpPr>
          <p:spPr bwMode="gray">
            <a:xfrm>
              <a:off x="3092537" y="2795547"/>
              <a:ext cx="3345916" cy="305493"/>
            </a:xfrm>
            <a:prstGeom prst="rect">
              <a:avLst/>
            </a:prstGeom>
            <a:noFill/>
          </p:spPr>
          <p:txBody>
            <a:bodyPr wrap="square" lIns="0" tIns="72000" rIns="180000" bIns="0" rtlCol="0">
              <a:noAutofit/>
            </a:bodyPr>
            <a:lstStyle/>
            <a:p>
              <a:pPr lvl="0" algn="ctr">
                <a:lnSpc>
                  <a:spcPct val="85000"/>
                </a:lnSpc>
                <a:spcAft>
                  <a:spcPts val="300"/>
                </a:spcAft>
              </a:pPr>
              <a:r>
                <a:rPr lang="de-DE" sz="1600" dirty="0" err="1" smtClean="0">
                  <a:solidFill>
                    <a:srgbClr val="2C3581"/>
                  </a:solidFill>
                  <a:latin typeface="+mj-lt"/>
                </a:rPr>
                <a:t>Sources</a:t>
              </a:r>
              <a:r>
                <a:rPr lang="de-DE" sz="1600" dirty="0" smtClean="0">
                  <a:solidFill>
                    <a:srgbClr val="2C3581"/>
                  </a:solidFill>
                  <a:latin typeface="+mj-lt"/>
                </a:rPr>
                <a:t> of revenue</a:t>
              </a:r>
              <a:endParaRPr lang="de-DE" sz="1600" dirty="0">
                <a:solidFill>
                  <a:srgbClr val="2C3581"/>
                </a:solidFill>
                <a:latin typeface="+mj-lt"/>
              </a:endParaRPr>
            </a:p>
          </p:txBody>
        </p:sp>
        <p:sp>
          <p:nvSpPr>
            <p:cNvPr id="49" name="Gleichschenkliges Dreieck 266"/>
            <p:cNvSpPr/>
            <p:nvPr/>
          </p:nvSpPr>
          <p:spPr bwMode="gray">
            <a:xfrm>
              <a:off x="2820603" y="3921472"/>
              <a:ext cx="1484325" cy="1052676"/>
            </a:xfrm>
            <a:prstGeom prst="triangle">
              <a:avLst/>
            </a:prstGeom>
            <a:solidFill>
              <a:srgbClr val="00B0EF">
                <a:alpha val="80000"/>
              </a:srgbClr>
            </a:solidFill>
            <a:ln w="12700">
              <a:noFill/>
              <a:round/>
              <a:headEnd/>
              <a:tailEnd/>
            </a:ln>
          </p:spPr>
          <p:txBody>
            <a:bodyPr rtlCol="0" anchor="ctr"/>
            <a:lstStyle/>
            <a:p>
              <a:pPr algn="ctr"/>
              <a:endParaRPr lang="de-DE"/>
            </a:p>
          </p:txBody>
        </p:sp>
        <p:sp>
          <p:nvSpPr>
            <p:cNvPr id="50" name="Textfeld 278"/>
            <p:cNvSpPr txBox="1"/>
            <p:nvPr/>
          </p:nvSpPr>
          <p:spPr bwMode="gray">
            <a:xfrm>
              <a:off x="2705691" y="4972211"/>
              <a:ext cx="1466385" cy="589065"/>
            </a:xfrm>
            <a:prstGeom prst="rect">
              <a:avLst/>
            </a:prstGeom>
            <a:noFill/>
          </p:spPr>
          <p:txBody>
            <a:bodyPr wrap="square" rtlCol="0">
              <a:spAutoFit/>
            </a:bodyPr>
            <a:lstStyle/>
            <a:p>
              <a:pPr algn="ctr"/>
              <a:r>
                <a:rPr lang="de-DE" sz="1600" dirty="0" smtClean="0">
                  <a:solidFill>
                    <a:srgbClr val="2C3581"/>
                  </a:solidFill>
                  <a:latin typeface="+mj-lt"/>
                </a:rPr>
                <a:t>Selling products </a:t>
              </a:r>
            </a:p>
            <a:p>
              <a:pPr algn="ctr"/>
              <a:r>
                <a:rPr lang="de-DE" sz="1600" dirty="0" smtClean="0">
                  <a:solidFill>
                    <a:srgbClr val="2C3581"/>
                  </a:solidFill>
                  <a:latin typeface="+mj-lt"/>
                </a:rPr>
                <a:t>&amp; services</a:t>
              </a:r>
              <a:endParaRPr lang="de-DE" sz="1600" dirty="0">
                <a:solidFill>
                  <a:srgbClr val="2C3581"/>
                </a:solidFill>
                <a:latin typeface="+mj-lt"/>
              </a:endParaRPr>
            </a:p>
          </p:txBody>
        </p:sp>
        <p:sp>
          <p:nvSpPr>
            <p:cNvPr id="51" name="Textfeld 287"/>
            <p:cNvSpPr txBox="1"/>
            <p:nvPr/>
          </p:nvSpPr>
          <p:spPr bwMode="gray">
            <a:xfrm>
              <a:off x="3299904" y="3613695"/>
              <a:ext cx="525722" cy="341038"/>
            </a:xfrm>
            <a:prstGeom prst="rect">
              <a:avLst/>
            </a:prstGeom>
            <a:noFill/>
          </p:spPr>
          <p:txBody>
            <a:bodyPr wrap="none" rtlCol="0">
              <a:spAutoFit/>
            </a:bodyPr>
            <a:lstStyle/>
            <a:p>
              <a:pPr algn="ctr"/>
              <a:r>
                <a:rPr lang="de-DE" sz="1600" b="1" dirty="0" smtClean="0">
                  <a:solidFill>
                    <a:srgbClr val="2C3581"/>
                  </a:solidFill>
                  <a:latin typeface="+mj-lt"/>
                </a:rPr>
                <a:t>21%</a:t>
              </a:r>
              <a:endParaRPr lang="de-DE" sz="1600" b="1" dirty="0">
                <a:solidFill>
                  <a:srgbClr val="2C3581"/>
                </a:solidFill>
                <a:latin typeface="+mj-lt"/>
              </a:endParaRPr>
            </a:p>
          </p:txBody>
        </p:sp>
        <p:sp>
          <p:nvSpPr>
            <p:cNvPr id="52" name="Gleichschenkliges Dreieck 271"/>
            <p:cNvSpPr/>
            <p:nvPr/>
          </p:nvSpPr>
          <p:spPr bwMode="gray">
            <a:xfrm>
              <a:off x="3840452" y="3375374"/>
              <a:ext cx="1987502" cy="1599440"/>
            </a:xfrm>
            <a:prstGeom prst="triangle">
              <a:avLst>
                <a:gd name="adj" fmla="val 46680"/>
              </a:avLst>
            </a:prstGeom>
            <a:solidFill>
              <a:srgbClr val="21387A">
                <a:alpha val="80000"/>
              </a:srgbClr>
            </a:solidFill>
            <a:ln w="12700">
              <a:noFill/>
              <a:round/>
              <a:headEnd/>
              <a:tailEnd/>
            </a:ln>
          </p:spPr>
          <p:txBody>
            <a:bodyPr rtlCol="0" anchor="ctr"/>
            <a:lstStyle/>
            <a:p>
              <a:pPr algn="ctr"/>
              <a:endParaRPr lang="de-DE"/>
            </a:p>
          </p:txBody>
        </p:sp>
        <p:sp>
          <p:nvSpPr>
            <p:cNvPr id="53" name="Textfeld 283"/>
            <p:cNvSpPr txBox="1"/>
            <p:nvPr/>
          </p:nvSpPr>
          <p:spPr bwMode="gray">
            <a:xfrm>
              <a:off x="3840452" y="4972213"/>
              <a:ext cx="1987501" cy="341038"/>
            </a:xfrm>
            <a:prstGeom prst="rect">
              <a:avLst/>
            </a:prstGeom>
            <a:noFill/>
          </p:spPr>
          <p:txBody>
            <a:bodyPr wrap="square" rtlCol="0">
              <a:spAutoFit/>
            </a:bodyPr>
            <a:lstStyle/>
            <a:p>
              <a:pPr algn="ctr"/>
              <a:r>
                <a:rPr lang="de-DE" sz="1600" dirty="0" smtClean="0">
                  <a:solidFill>
                    <a:srgbClr val="2C3581"/>
                  </a:solidFill>
                  <a:latin typeface="+mj-lt"/>
                </a:rPr>
                <a:t>Selling services</a:t>
              </a:r>
              <a:endParaRPr lang="de-DE" sz="1600" dirty="0">
                <a:solidFill>
                  <a:srgbClr val="2C3581"/>
                </a:solidFill>
                <a:latin typeface="+mj-lt"/>
              </a:endParaRPr>
            </a:p>
          </p:txBody>
        </p:sp>
        <p:sp>
          <p:nvSpPr>
            <p:cNvPr id="54" name="Textfeld 289"/>
            <p:cNvSpPr txBox="1"/>
            <p:nvPr/>
          </p:nvSpPr>
          <p:spPr bwMode="gray">
            <a:xfrm>
              <a:off x="4502634" y="3038434"/>
              <a:ext cx="525722" cy="341038"/>
            </a:xfrm>
            <a:prstGeom prst="rect">
              <a:avLst/>
            </a:prstGeom>
            <a:noFill/>
          </p:spPr>
          <p:txBody>
            <a:bodyPr wrap="none" rtlCol="0">
              <a:spAutoFit/>
            </a:bodyPr>
            <a:lstStyle/>
            <a:p>
              <a:pPr algn="ctr"/>
              <a:r>
                <a:rPr lang="de-DE" sz="1600" b="1" dirty="0" smtClean="0">
                  <a:solidFill>
                    <a:srgbClr val="2C3581"/>
                  </a:solidFill>
                  <a:latin typeface="+mj-lt"/>
                </a:rPr>
                <a:t>42%</a:t>
              </a:r>
              <a:endParaRPr lang="de-DE" sz="1600" b="1" dirty="0">
                <a:solidFill>
                  <a:srgbClr val="2C3581"/>
                </a:solidFill>
                <a:latin typeface="+mj-lt"/>
              </a:endParaRPr>
            </a:p>
          </p:txBody>
        </p:sp>
        <p:sp>
          <p:nvSpPr>
            <p:cNvPr id="55" name="Gleichschenkliges Dreieck 272"/>
            <p:cNvSpPr/>
            <p:nvPr/>
          </p:nvSpPr>
          <p:spPr bwMode="gray">
            <a:xfrm>
              <a:off x="5380434" y="4353268"/>
              <a:ext cx="826740" cy="621542"/>
            </a:xfrm>
            <a:prstGeom prst="triangle">
              <a:avLst/>
            </a:prstGeom>
            <a:solidFill>
              <a:srgbClr val="FF9900">
                <a:alpha val="80000"/>
              </a:srgbClr>
            </a:solidFill>
            <a:ln w="12700">
              <a:noFill/>
              <a:round/>
              <a:headEnd/>
              <a:tailEnd/>
            </a:ln>
          </p:spPr>
          <p:txBody>
            <a:bodyPr rtlCol="0" anchor="ctr"/>
            <a:lstStyle/>
            <a:p>
              <a:pPr algn="ctr"/>
              <a:endParaRPr lang="de-DE"/>
            </a:p>
          </p:txBody>
        </p:sp>
        <p:sp>
          <p:nvSpPr>
            <p:cNvPr id="56" name="Textfeld 284"/>
            <p:cNvSpPr txBox="1"/>
            <p:nvPr/>
          </p:nvSpPr>
          <p:spPr bwMode="gray">
            <a:xfrm>
              <a:off x="5394808" y="4972209"/>
              <a:ext cx="1043645" cy="589065"/>
            </a:xfrm>
            <a:prstGeom prst="rect">
              <a:avLst/>
            </a:prstGeom>
            <a:noFill/>
          </p:spPr>
          <p:txBody>
            <a:bodyPr wrap="square" rtlCol="0">
              <a:spAutoFit/>
            </a:bodyPr>
            <a:lstStyle/>
            <a:p>
              <a:pPr algn="ctr"/>
              <a:r>
                <a:rPr lang="de-DE" sz="1600" dirty="0" smtClean="0">
                  <a:solidFill>
                    <a:srgbClr val="2C3581"/>
                  </a:solidFill>
                  <a:latin typeface="+mj-lt"/>
                </a:rPr>
                <a:t>Selling </a:t>
              </a:r>
              <a:br>
                <a:rPr lang="de-DE" sz="1600" dirty="0" smtClean="0">
                  <a:solidFill>
                    <a:srgbClr val="2C3581"/>
                  </a:solidFill>
                  <a:latin typeface="+mj-lt"/>
                </a:rPr>
              </a:br>
              <a:r>
                <a:rPr lang="de-DE" sz="1600" dirty="0" smtClean="0">
                  <a:solidFill>
                    <a:srgbClr val="2C3581"/>
                  </a:solidFill>
                  <a:latin typeface="+mj-lt"/>
                </a:rPr>
                <a:t>products</a:t>
              </a:r>
              <a:endParaRPr lang="de-DE" sz="1600" dirty="0">
                <a:solidFill>
                  <a:srgbClr val="2C3581"/>
                </a:solidFill>
                <a:latin typeface="+mj-lt"/>
              </a:endParaRPr>
            </a:p>
          </p:txBody>
        </p:sp>
        <p:sp>
          <p:nvSpPr>
            <p:cNvPr id="57" name="Textfeld 290"/>
            <p:cNvSpPr txBox="1"/>
            <p:nvPr/>
          </p:nvSpPr>
          <p:spPr bwMode="gray">
            <a:xfrm>
              <a:off x="5530942" y="4051256"/>
              <a:ext cx="525722" cy="341038"/>
            </a:xfrm>
            <a:prstGeom prst="rect">
              <a:avLst/>
            </a:prstGeom>
            <a:noFill/>
          </p:spPr>
          <p:txBody>
            <a:bodyPr wrap="none" rtlCol="0">
              <a:spAutoFit/>
            </a:bodyPr>
            <a:lstStyle/>
            <a:p>
              <a:pPr algn="ctr"/>
              <a:r>
                <a:rPr lang="de-DE" sz="1600" b="1" dirty="0" smtClean="0">
                  <a:solidFill>
                    <a:srgbClr val="2C3581"/>
                  </a:solidFill>
                  <a:latin typeface="+mj-lt"/>
                </a:rPr>
                <a:t>10%</a:t>
              </a:r>
              <a:endParaRPr lang="de-DE" sz="1600" b="1" dirty="0">
                <a:solidFill>
                  <a:srgbClr val="2C3581"/>
                </a:solidFill>
                <a:latin typeface="+mj-lt"/>
              </a:endParaRPr>
            </a:p>
          </p:txBody>
        </p:sp>
      </p:grpSp>
      <p:grpSp>
        <p:nvGrpSpPr>
          <p:cNvPr id="58" name="Group 57"/>
          <p:cNvGrpSpPr/>
          <p:nvPr/>
        </p:nvGrpSpPr>
        <p:grpSpPr>
          <a:xfrm>
            <a:off x="-375592" y="1412776"/>
            <a:ext cx="6130742" cy="4824536"/>
            <a:chOff x="627905" y="1744617"/>
            <a:chExt cx="7549554" cy="4261296"/>
          </a:xfrm>
        </p:grpSpPr>
        <p:cxnSp>
          <p:nvCxnSpPr>
            <p:cNvPr id="59" name="Gerade Verbindung 191"/>
            <p:cNvCxnSpPr/>
            <p:nvPr/>
          </p:nvCxnSpPr>
          <p:spPr bwMode="gray">
            <a:xfrm flipV="1">
              <a:off x="6885632" y="2517985"/>
              <a:ext cx="0" cy="2729098"/>
            </a:xfrm>
            <a:prstGeom prst="line">
              <a:avLst/>
            </a:prstGeom>
            <a:noFill/>
            <a:ln w="9525" cap="flat" cmpd="sng" algn="ctr">
              <a:solidFill>
                <a:srgbClr val="E6E6E6"/>
              </a:solidFill>
              <a:prstDash val="solid"/>
            </a:ln>
            <a:effectLst/>
          </p:spPr>
        </p:cxnSp>
        <p:sp>
          <p:nvSpPr>
            <p:cNvPr id="60" name="Textfeld 166"/>
            <p:cNvSpPr txBox="1"/>
            <p:nvPr/>
          </p:nvSpPr>
          <p:spPr bwMode="gray">
            <a:xfrm>
              <a:off x="627905" y="1744617"/>
              <a:ext cx="7549554" cy="466511"/>
            </a:xfrm>
            <a:prstGeom prst="rect">
              <a:avLst/>
            </a:prstGeom>
            <a:noFill/>
          </p:spPr>
          <p:txBody>
            <a:bodyPr wrap="square" lIns="72000" tIns="0" rIns="180000" bIns="0" rtlCol="0" anchor="ctr">
              <a:noAutofit/>
            </a:bodyPr>
            <a:lstStyle/>
            <a:p>
              <a:pPr marL="0" marR="0" lvl="0" indent="0" algn="ctr" defTabSz="914400" eaLnBrk="1" fontAlgn="auto" latinLnBrk="0" hangingPunct="1">
                <a:lnSpc>
                  <a:spcPct val="100000"/>
                </a:lnSpc>
                <a:spcBef>
                  <a:spcPts val="0"/>
                </a:spcBef>
                <a:spcAft>
                  <a:spcPts val="300"/>
                </a:spcAft>
                <a:buClrTx/>
                <a:buSzTx/>
                <a:buFontTx/>
                <a:buNone/>
                <a:tabLst/>
                <a:defRPr/>
              </a:pPr>
              <a:r>
                <a:rPr lang="de-DE" sz="1600" b="1" dirty="0">
                  <a:solidFill>
                    <a:srgbClr val="0070C0"/>
                  </a:solidFill>
                  <a:latin typeface="+mn-lt"/>
                  <a:cs typeface="+mn-cs"/>
                </a:rPr>
                <a:t>Main benefits of working with Open </a:t>
              </a:r>
              <a:r>
                <a:rPr lang="de-DE" sz="1600" b="1" dirty="0" smtClean="0">
                  <a:solidFill>
                    <a:srgbClr val="0070C0"/>
                  </a:solidFill>
                  <a:latin typeface="+mn-lt"/>
                  <a:cs typeface="+mn-cs"/>
                </a:rPr>
                <a:t>Data</a:t>
              </a:r>
            </a:p>
            <a:p>
              <a:pPr marL="0" marR="0" lvl="0" indent="0" algn="ctr" defTabSz="914400" eaLnBrk="1" fontAlgn="auto" latinLnBrk="0" hangingPunct="1">
                <a:lnSpc>
                  <a:spcPct val="100000"/>
                </a:lnSpc>
                <a:spcBef>
                  <a:spcPts val="0"/>
                </a:spcBef>
                <a:spcAft>
                  <a:spcPts val="300"/>
                </a:spcAft>
                <a:buClrTx/>
                <a:buSzTx/>
                <a:buFontTx/>
                <a:buNone/>
                <a:tabLst/>
                <a:defRPr/>
              </a:pPr>
              <a:endParaRPr lang="de-DE" sz="1600" b="1" dirty="0">
                <a:solidFill>
                  <a:srgbClr val="0070C0"/>
                </a:solidFill>
                <a:latin typeface="+mn-lt"/>
                <a:cs typeface="+mn-cs"/>
              </a:endParaRPr>
            </a:p>
            <a:p>
              <a:pPr marL="0" marR="0" lvl="0" indent="0" algn="ctr" defTabSz="914400" eaLnBrk="1" fontAlgn="auto" latinLnBrk="0" hangingPunct="1">
                <a:lnSpc>
                  <a:spcPct val="100000"/>
                </a:lnSpc>
                <a:spcBef>
                  <a:spcPts val="0"/>
                </a:spcBef>
                <a:spcAft>
                  <a:spcPts val="300"/>
                </a:spcAft>
                <a:buClrTx/>
                <a:buSzTx/>
                <a:buFontTx/>
                <a:buNone/>
                <a:tabLst/>
                <a:defRPr/>
              </a:pPr>
              <a:endParaRPr lang="de-DE" sz="1600" b="1" dirty="0" smtClean="0">
                <a:solidFill>
                  <a:srgbClr val="0070C0"/>
                </a:solidFill>
                <a:latin typeface="+mn-lt"/>
                <a:cs typeface="+mn-cs"/>
              </a:endParaRPr>
            </a:p>
          </p:txBody>
        </p:sp>
        <p:sp>
          <p:nvSpPr>
            <p:cNvPr id="61" name="Textfeld 171"/>
            <p:cNvSpPr txBox="1"/>
            <p:nvPr/>
          </p:nvSpPr>
          <p:spPr bwMode="gray">
            <a:xfrm>
              <a:off x="2926185" y="5317747"/>
              <a:ext cx="515830"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000" b="1" i="0" u="none" strike="noStrike" kern="0" cap="none" spc="0" normalizeH="0" baseline="0" noProof="0" dirty="0" smtClean="0">
                  <a:ln>
                    <a:noFill/>
                  </a:ln>
                  <a:solidFill>
                    <a:prstClr val="black"/>
                  </a:solidFill>
                  <a:effectLst/>
                  <a:uLnTx/>
                  <a:uFillTx/>
                  <a:latin typeface="Calibri"/>
                  <a:cs typeface="+mn-cs"/>
                </a:rPr>
                <a:t>0%</a:t>
              </a:r>
            </a:p>
          </p:txBody>
        </p:sp>
        <p:sp>
          <p:nvSpPr>
            <p:cNvPr id="62" name="Textfeld 172"/>
            <p:cNvSpPr txBox="1"/>
            <p:nvPr/>
          </p:nvSpPr>
          <p:spPr bwMode="gray">
            <a:xfrm>
              <a:off x="3805423" y="5308174"/>
              <a:ext cx="515830"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000" b="1" kern="0" dirty="0" smtClean="0">
                  <a:solidFill>
                    <a:prstClr val="black"/>
                  </a:solidFill>
                  <a:latin typeface="Calibri"/>
                  <a:cs typeface="+mn-cs"/>
                </a:rPr>
                <a:t>1</a:t>
              </a:r>
              <a:r>
                <a:rPr kumimoji="0" lang="de-DE" sz="1000" b="1" i="0" u="none" strike="noStrike" kern="0" cap="none" spc="0" normalizeH="0" baseline="0" noProof="0" dirty="0" smtClean="0">
                  <a:ln>
                    <a:noFill/>
                  </a:ln>
                  <a:solidFill>
                    <a:prstClr val="black"/>
                  </a:solidFill>
                  <a:effectLst/>
                  <a:uLnTx/>
                  <a:uFillTx/>
                  <a:latin typeface="Calibri"/>
                  <a:cs typeface="+mn-cs"/>
                </a:rPr>
                <a:t>0%</a:t>
              </a:r>
            </a:p>
          </p:txBody>
        </p:sp>
        <p:sp>
          <p:nvSpPr>
            <p:cNvPr id="63" name="Textfeld 173"/>
            <p:cNvSpPr txBox="1"/>
            <p:nvPr/>
          </p:nvSpPr>
          <p:spPr bwMode="gray">
            <a:xfrm>
              <a:off x="4830531" y="5314026"/>
              <a:ext cx="515830"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000" b="1" kern="0" noProof="0" dirty="0" smtClean="0">
                  <a:solidFill>
                    <a:prstClr val="black"/>
                  </a:solidFill>
                  <a:latin typeface="Calibri"/>
                  <a:cs typeface="+mn-cs"/>
                </a:rPr>
                <a:t>20%</a:t>
              </a:r>
              <a:endParaRPr kumimoji="0" lang="de-DE" sz="1000" b="1" i="0" u="none" strike="noStrike" kern="0" cap="none" spc="0" normalizeH="0" baseline="0" noProof="0" dirty="0" smtClean="0">
                <a:ln>
                  <a:noFill/>
                </a:ln>
                <a:solidFill>
                  <a:prstClr val="black"/>
                </a:solidFill>
                <a:effectLst/>
                <a:uLnTx/>
                <a:uFillTx/>
                <a:latin typeface="Calibri"/>
                <a:cs typeface="+mn-cs"/>
              </a:endParaRPr>
            </a:p>
          </p:txBody>
        </p:sp>
        <p:sp>
          <p:nvSpPr>
            <p:cNvPr id="64" name="Textfeld 174"/>
            <p:cNvSpPr txBox="1"/>
            <p:nvPr/>
          </p:nvSpPr>
          <p:spPr bwMode="gray">
            <a:xfrm>
              <a:off x="7374484" y="5308174"/>
              <a:ext cx="802975"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000" b="1" kern="0" noProof="0" dirty="0" smtClean="0">
                  <a:solidFill>
                    <a:prstClr val="black"/>
                  </a:solidFill>
                  <a:latin typeface="Calibri"/>
                  <a:cs typeface="+mn-cs"/>
                </a:rPr>
                <a:t>5</a:t>
              </a:r>
              <a:r>
                <a:rPr kumimoji="0" lang="de-DE" sz="1000" b="1" i="0" u="none" strike="noStrike" kern="0" cap="none" spc="0" normalizeH="0" baseline="0" noProof="0" dirty="0" smtClean="0">
                  <a:ln>
                    <a:noFill/>
                  </a:ln>
                  <a:solidFill>
                    <a:prstClr val="black"/>
                  </a:solidFill>
                  <a:effectLst/>
                  <a:uLnTx/>
                  <a:uFillTx/>
                  <a:latin typeface="Calibri"/>
                  <a:cs typeface="+mn-cs"/>
                </a:rPr>
                <a:t>0%</a:t>
              </a:r>
            </a:p>
          </p:txBody>
        </p:sp>
        <p:cxnSp>
          <p:nvCxnSpPr>
            <p:cNvPr id="65" name="Gerade Verbindung 189"/>
            <p:cNvCxnSpPr>
              <a:stCxn id="62" idx="0"/>
            </p:cNvCxnSpPr>
            <p:nvPr/>
          </p:nvCxnSpPr>
          <p:spPr bwMode="gray">
            <a:xfrm flipV="1">
              <a:off x="4063338" y="2500294"/>
              <a:ext cx="5127" cy="2807880"/>
            </a:xfrm>
            <a:prstGeom prst="line">
              <a:avLst/>
            </a:prstGeom>
            <a:noFill/>
            <a:ln w="9525" cap="flat" cmpd="sng" algn="ctr">
              <a:solidFill>
                <a:srgbClr val="E6E6E6"/>
              </a:solidFill>
              <a:prstDash val="solid"/>
            </a:ln>
            <a:effectLst/>
          </p:spPr>
        </p:cxnSp>
        <p:cxnSp>
          <p:nvCxnSpPr>
            <p:cNvPr id="66" name="Gerade Verbindung 190"/>
            <p:cNvCxnSpPr>
              <a:stCxn id="63" idx="0"/>
            </p:cNvCxnSpPr>
            <p:nvPr/>
          </p:nvCxnSpPr>
          <p:spPr bwMode="gray">
            <a:xfrm flipV="1">
              <a:off x="5088445" y="2508028"/>
              <a:ext cx="4640" cy="2805998"/>
            </a:xfrm>
            <a:prstGeom prst="line">
              <a:avLst/>
            </a:prstGeom>
            <a:noFill/>
            <a:ln w="9525" cap="flat" cmpd="sng" algn="ctr">
              <a:solidFill>
                <a:srgbClr val="E6E6E6"/>
              </a:solidFill>
              <a:prstDash val="solid"/>
            </a:ln>
            <a:effectLst/>
          </p:spPr>
        </p:cxnSp>
        <p:cxnSp>
          <p:nvCxnSpPr>
            <p:cNvPr id="67" name="Gerade Verbindung 191"/>
            <p:cNvCxnSpPr/>
            <p:nvPr/>
          </p:nvCxnSpPr>
          <p:spPr bwMode="gray">
            <a:xfrm flipV="1">
              <a:off x="6023433" y="2517985"/>
              <a:ext cx="0" cy="2729098"/>
            </a:xfrm>
            <a:prstGeom prst="line">
              <a:avLst/>
            </a:prstGeom>
            <a:noFill/>
            <a:ln w="9525" cap="flat" cmpd="sng" algn="ctr">
              <a:solidFill>
                <a:srgbClr val="E6E6E6"/>
              </a:solidFill>
              <a:prstDash val="solid"/>
            </a:ln>
            <a:effectLst/>
          </p:spPr>
        </p:cxnSp>
        <p:cxnSp>
          <p:nvCxnSpPr>
            <p:cNvPr id="68" name="Gerade Verbindung 192"/>
            <p:cNvCxnSpPr/>
            <p:nvPr/>
          </p:nvCxnSpPr>
          <p:spPr bwMode="gray">
            <a:xfrm flipV="1">
              <a:off x="7814125" y="2517985"/>
              <a:ext cx="5511" cy="2744454"/>
            </a:xfrm>
            <a:prstGeom prst="line">
              <a:avLst/>
            </a:prstGeom>
            <a:noFill/>
            <a:ln w="9525" cap="flat" cmpd="sng" algn="ctr">
              <a:solidFill>
                <a:srgbClr val="C0C0C0"/>
              </a:solidFill>
              <a:prstDash val="solid"/>
            </a:ln>
            <a:effectLst/>
          </p:spPr>
        </p:cxnSp>
        <p:cxnSp>
          <p:nvCxnSpPr>
            <p:cNvPr id="69" name="Gerade Verbindung 193"/>
            <p:cNvCxnSpPr/>
            <p:nvPr/>
          </p:nvCxnSpPr>
          <p:spPr bwMode="gray">
            <a:xfrm flipH="1" flipV="1">
              <a:off x="3136397" y="2517984"/>
              <a:ext cx="31942" cy="2729098"/>
            </a:xfrm>
            <a:prstGeom prst="line">
              <a:avLst/>
            </a:prstGeom>
            <a:noFill/>
            <a:ln w="9525" cap="flat" cmpd="sng" algn="ctr">
              <a:solidFill>
                <a:srgbClr val="C0C0C0"/>
              </a:solidFill>
              <a:prstDash val="solid"/>
            </a:ln>
            <a:effectLst/>
          </p:spPr>
        </p:cxnSp>
        <p:sp>
          <p:nvSpPr>
            <p:cNvPr id="70" name="Rechteck 176"/>
            <p:cNvSpPr/>
            <p:nvPr/>
          </p:nvSpPr>
          <p:spPr bwMode="gray">
            <a:xfrm>
              <a:off x="3162929" y="4302407"/>
              <a:ext cx="4656707" cy="303230"/>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smtClean="0">
                <a:ln>
                  <a:noFill/>
                </a:ln>
                <a:solidFill>
                  <a:prstClr val="black"/>
                </a:solidFill>
                <a:effectLst/>
                <a:uLnTx/>
                <a:uFillTx/>
                <a:latin typeface="Calibri"/>
                <a:cs typeface="+mn-cs"/>
              </a:endParaRPr>
            </a:p>
          </p:txBody>
        </p:sp>
        <p:sp>
          <p:nvSpPr>
            <p:cNvPr id="71" name="Rechteck 177"/>
            <p:cNvSpPr/>
            <p:nvPr/>
          </p:nvSpPr>
          <p:spPr bwMode="gray">
            <a:xfrm>
              <a:off x="3160788" y="4292015"/>
              <a:ext cx="538162" cy="303230"/>
            </a:xfrm>
            <a:prstGeom prst="rect">
              <a:avLst/>
            </a:prstGeom>
            <a:solidFill>
              <a:srgbClr val="FF5C1F"/>
            </a:solidFill>
            <a:ln w="12700">
              <a:noFill/>
              <a:round/>
              <a:headEnd/>
              <a:tailEnd/>
            </a:ln>
            <a:effectLst>
              <a:outerShdw blurRad="38100" dist="25400" dir="5400000" algn="t" rotWithShape="0">
                <a:prstClr val="black">
                  <a:alpha val="30000"/>
                </a:prstClr>
              </a:outerShdw>
            </a:effectLst>
          </p:spPr>
          <p:txBody>
            <a:bodyPr rtlCol="0" anchor="ctr"/>
            <a:lstStyle/>
            <a:p>
              <a:pPr algn="ctr" fontAlgn="auto">
                <a:spcBef>
                  <a:spcPts val="0"/>
                </a:spcBef>
                <a:spcAft>
                  <a:spcPts val="0"/>
                </a:spcAft>
              </a:pPr>
              <a:endParaRPr lang="de-DE" sz="1600" b="1" kern="0">
                <a:solidFill>
                  <a:prstClr val="black"/>
                </a:solidFill>
                <a:latin typeface="Calibri"/>
                <a:cs typeface="+mn-cs"/>
              </a:endParaRPr>
            </a:p>
          </p:txBody>
        </p:sp>
        <p:sp>
          <p:nvSpPr>
            <p:cNvPr id="72" name="Rechteck 178"/>
            <p:cNvSpPr/>
            <p:nvPr/>
          </p:nvSpPr>
          <p:spPr bwMode="gray">
            <a:xfrm>
              <a:off x="3144117" y="3707595"/>
              <a:ext cx="4686869" cy="303230"/>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smtClean="0">
                <a:ln>
                  <a:noFill/>
                </a:ln>
                <a:solidFill>
                  <a:prstClr val="black"/>
                </a:solidFill>
                <a:effectLst/>
                <a:uLnTx/>
                <a:uFillTx/>
                <a:latin typeface="Calibri"/>
                <a:cs typeface="+mn-cs"/>
              </a:endParaRPr>
            </a:p>
          </p:txBody>
        </p:sp>
        <p:sp>
          <p:nvSpPr>
            <p:cNvPr id="73" name="Rechteck 179"/>
            <p:cNvSpPr/>
            <p:nvPr/>
          </p:nvSpPr>
          <p:spPr bwMode="gray">
            <a:xfrm>
              <a:off x="3140592" y="3702771"/>
              <a:ext cx="1417242" cy="314245"/>
            </a:xfrm>
            <a:prstGeom prst="rect">
              <a:avLst/>
            </a:prstGeom>
            <a:solidFill>
              <a:srgbClr val="00AEEF"/>
            </a:solidFill>
            <a:ln w="12700">
              <a:noFill/>
              <a:round/>
              <a:headEnd/>
              <a:tailEnd/>
            </a:ln>
            <a:effectLst>
              <a:outerShdw blurRad="38100" dist="25400" dir="5400000" algn="t" rotWithShape="0">
                <a:prstClr val="black">
                  <a:alpha val="30000"/>
                </a:prstClr>
              </a:outerShdw>
            </a:effectLst>
          </p:spPr>
          <p:txBody>
            <a:bodyPr rtlCol="0" anchor="ctr"/>
            <a:lstStyle/>
            <a:p>
              <a:pPr algn="ctr" fontAlgn="auto">
                <a:spcBef>
                  <a:spcPts val="0"/>
                </a:spcBef>
                <a:spcAft>
                  <a:spcPts val="0"/>
                </a:spcAft>
              </a:pPr>
              <a:endParaRPr lang="de-DE" sz="1600" b="1" kern="0">
                <a:solidFill>
                  <a:prstClr val="black"/>
                </a:solidFill>
                <a:latin typeface="Calibri"/>
                <a:cs typeface="+mn-cs"/>
              </a:endParaRPr>
            </a:p>
          </p:txBody>
        </p:sp>
        <p:sp>
          <p:nvSpPr>
            <p:cNvPr id="74" name="Rechteck 180"/>
            <p:cNvSpPr/>
            <p:nvPr/>
          </p:nvSpPr>
          <p:spPr bwMode="gray">
            <a:xfrm>
              <a:off x="3154347" y="3114151"/>
              <a:ext cx="4665289" cy="303230"/>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smtClean="0">
                <a:ln>
                  <a:noFill/>
                </a:ln>
                <a:solidFill>
                  <a:prstClr val="black"/>
                </a:solidFill>
                <a:effectLst/>
                <a:uLnTx/>
                <a:uFillTx/>
                <a:latin typeface="Calibri"/>
                <a:cs typeface="+mn-cs"/>
              </a:endParaRPr>
            </a:p>
          </p:txBody>
        </p:sp>
        <p:sp>
          <p:nvSpPr>
            <p:cNvPr id="75" name="Rechteck 182"/>
            <p:cNvSpPr/>
            <p:nvPr/>
          </p:nvSpPr>
          <p:spPr bwMode="gray">
            <a:xfrm>
              <a:off x="3132767" y="2517975"/>
              <a:ext cx="4686869" cy="303230"/>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smtClean="0">
                <a:ln>
                  <a:noFill/>
                </a:ln>
                <a:solidFill>
                  <a:prstClr val="black"/>
                </a:solidFill>
                <a:effectLst/>
                <a:uLnTx/>
                <a:uFillTx/>
                <a:latin typeface="Calibri"/>
                <a:cs typeface="+mn-cs"/>
              </a:endParaRPr>
            </a:p>
          </p:txBody>
        </p:sp>
        <p:sp>
          <p:nvSpPr>
            <p:cNvPr id="76" name="Rechteck 183"/>
            <p:cNvSpPr/>
            <p:nvPr/>
          </p:nvSpPr>
          <p:spPr bwMode="gray">
            <a:xfrm>
              <a:off x="3144115" y="2517975"/>
              <a:ext cx="4421691" cy="315396"/>
            </a:xfrm>
            <a:prstGeom prst="rect">
              <a:avLst/>
            </a:prstGeom>
            <a:solidFill>
              <a:srgbClr val="2C3581"/>
            </a:solidFill>
            <a:ln w="12700">
              <a:noFill/>
              <a:round/>
              <a:headEnd/>
              <a:tailEnd/>
            </a:ln>
            <a:effectLst>
              <a:outerShdw blurRad="38100" dist="25400" dir="5400000" algn="t" rotWithShape="0">
                <a:prstClr val="black">
                  <a:alpha val="30000"/>
                </a:prstClr>
              </a:outerShdw>
            </a:effectLst>
          </p:spPr>
          <p:txBody>
            <a:bodyPr rtlCol="0" anchor="ctr"/>
            <a:lstStyle/>
            <a:p>
              <a:pPr algn="ctr" fontAlgn="auto">
                <a:spcBef>
                  <a:spcPts val="0"/>
                </a:spcBef>
                <a:spcAft>
                  <a:spcPts val="0"/>
                </a:spcAft>
              </a:pPr>
              <a:endParaRPr lang="de-DE" sz="1600" b="1" kern="0">
                <a:solidFill>
                  <a:prstClr val="black"/>
                </a:solidFill>
                <a:latin typeface="Calibri"/>
                <a:cs typeface="+mn-cs"/>
              </a:endParaRPr>
            </a:p>
          </p:txBody>
        </p:sp>
        <p:sp>
          <p:nvSpPr>
            <p:cNvPr id="77" name="Textfeld 184"/>
            <p:cNvSpPr txBox="1"/>
            <p:nvPr/>
          </p:nvSpPr>
          <p:spPr bwMode="gray">
            <a:xfrm>
              <a:off x="1215630" y="2517979"/>
              <a:ext cx="2124299" cy="303226"/>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lvl="0" algn="l" fontAlgn="auto">
                <a:spcBef>
                  <a:spcPts val="0"/>
                </a:spcBef>
              </a:pPr>
              <a:r>
                <a:rPr lang="en-US" sz="1400" b="1" kern="0" dirty="0">
                  <a:solidFill>
                    <a:srgbClr val="000000"/>
                  </a:solidFill>
                  <a:latin typeface="Calibri"/>
                </a:rPr>
                <a:t>Innovation</a:t>
              </a:r>
            </a:p>
          </p:txBody>
        </p:sp>
        <p:sp>
          <p:nvSpPr>
            <p:cNvPr id="78" name="Textfeld 185"/>
            <p:cNvSpPr txBox="1"/>
            <p:nvPr/>
          </p:nvSpPr>
          <p:spPr bwMode="gray">
            <a:xfrm>
              <a:off x="1215631" y="3242975"/>
              <a:ext cx="2124299" cy="303230"/>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algn="l" fontAlgn="auto">
                <a:spcBef>
                  <a:spcPts val="0"/>
                </a:spcBef>
              </a:pPr>
              <a:r>
                <a:rPr lang="en-GB" sz="1400" b="1" kern="0" dirty="0">
                  <a:latin typeface="Calibri"/>
                </a:rPr>
                <a:t>Reduced costs and increased efficiency</a:t>
              </a:r>
              <a:endParaRPr lang="de-DE" sz="1400" b="1" kern="0" dirty="0">
                <a:latin typeface="Calibri"/>
              </a:endParaRPr>
            </a:p>
            <a:p>
              <a:pPr lvl="0" algn="l" fontAlgn="auto">
                <a:spcBef>
                  <a:spcPts val="0"/>
                </a:spcBef>
              </a:pPr>
              <a:endParaRPr lang="de-DE" sz="1400" b="1" kern="0" dirty="0">
                <a:latin typeface="Calibri"/>
              </a:endParaRPr>
            </a:p>
          </p:txBody>
        </p:sp>
        <p:sp>
          <p:nvSpPr>
            <p:cNvPr id="79" name="Textfeld 186"/>
            <p:cNvSpPr txBox="1"/>
            <p:nvPr/>
          </p:nvSpPr>
          <p:spPr bwMode="gray">
            <a:xfrm>
              <a:off x="1207078" y="3686668"/>
              <a:ext cx="2124301" cy="303229"/>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lvl="0" algn="l" fontAlgn="auto">
                <a:spcBef>
                  <a:spcPts val="0"/>
                </a:spcBef>
              </a:pPr>
              <a:r>
                <a:rPr lang="en-GB" sz="1400" b="1" kern="0" dirty="0">
                  <a:latin typeface="Calibri"/>
                </a:rPr>
                <a:t>Data </a:t>
              </a:r>
              <a:r>
                <a:rPr lang="en-GB" sz="1400" b="1" kern="0" dirty="0" smtClean="0">
                  <a:latin typeface="Calibri"/>
                </a:rPr>
                <a:t>harmonisation</a:t>
              </a:r>
              <a:endParaRPr lang="de-DE" sz="1400" b="1" kern="0" dirty="0">
                <a:latin typeface="Calibri"/>
              </a:endParaRPr>
            </a:p>
          </p:txBody>
        </p:sp>
        <p:sp>
          <p:nvSpPr>
            <p:cNvPr id="80" name="Textfeld 187"/>
            <p:cNvSpPr txBox="1"/>
            <p:nvPr/>
          </p:nvSpPr>
          <p:spPr bwMode="gray">
            <a:xfrm>
              <a:off x="1008465" y="4302407"/>
              <a:ext cx="2124299" cy="303230"/>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lvl="0" algn="l" fontAlgn="auto">
                <a:spcBef>
                  <a:spcPts val="0"/>
                </a:spcBef>
              </a:pPr>
              <a:endParaRPr lang="de-DE" b="1" kern="0" dirty="0">
                <a:latin typeface="Calibri"/>
              </a:endParaRPr>
            </a:p>
          </p:txBody>
        </p:sp>
        <p:sp>
          <p:nvSpPr>
            <p:cNvPr id="81" name="Rechteck 181"/>
            <p:cNvSpPr/>
            <p:nvPr/>
          </p:nvSpPr>
          <p:spPr bwMode="gray">
            <a:xfrm>
              <a:off x="3140591" y="3101148"/>
              <a:ext cx="2540066" cy="303230"/>
            </a:xfrm>
            <a:prstGeom prst="rect">
              <a:avLst/>
            </a:prstGeom>
            <a:solidFill>
              <a:srgbClr val="0C71B6"/>
            </a:solidFill>
            <a:ln w="12700">
              <a:noFill/>
              <a:round/>
              <a:headEnd/>
              <a:tailEnd/>
            </a:ln>
            <a:effectLst>
              <a:outerShdw blurRad="38100" dist="25400" dir="5400000" algn="t" rotWithShape="0">
                <a:prstClr val="black">
                  <a:alpha val="30000"/>
                </a:prstClr>
              </a:outerShdw>
            </a:effectLst>
          </p:spPr>
          <p:txBody>
            <a:bodyPr rtlCol="0" anchor="ctr"/>
            <a:lstStyle/>
            <a:p>
              <a:pPr algn="ctr" fontAlgn="auto">
                <a:spcBef>
                  <a:spcPts val="0"/>
                </a:spcBef>
                <a:spcAft>
                  <a:spcPts val="0"/>
                </a:spcAft>
              </a:pPr>
              <a:endParaRPr lang="de-DE" sz="1600" b="1" kern="0">
                <a:solidFill>
                  <a:prstClr val="black"/>
                </a:solidFill>
                <a:latin typeface="Calibri"/>
                <a:cs typeface="+mn-cs"/>
              </a:endParaRPr>
            </a:p>
          </p:txBody>
        </p:sp>
        <p:sp>
          <p:nvSpPr>
            <p:cNvPr id="82" name="Rechteckige Legende 4"/>
            <p:cNvSpPr/>
            <p:nvPr/>
          </p:nvSpPr>
          <p:spPr bwMode="gray">
            <a:xfrm>
              <a:off x="4188319" y="3459250"/>
              <a:ext cx="539999" cy="254774"/>
            </a:xfrm>
            <a:prstGeom prst="wedgeRectCallout">
              <a:avLst>
                <a:gd name="adj1" fmla="val 21881"/>
                <a:gd name="adj2" fmla="val 66274"/>
              </a:avLst>
            </a:prstGeom>
            <a:solidFill>
              <a:srgbClr val="FFFFFF"/>
            </a:solidFill>
            <a:ln w="6350">
              <a:solidFill>
                <a:srgbClr val="C0C0C0"/>
              </a:solidFill>
              <a:round/>
              <a:headEnd/>
              <a:tailEnd/>
            </a:ln>
            <a:effectLst>
              <a:outerShdw blurRad="76200" dist="254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dirty="0" smtClean="0">
                  <a:solidFill>
                    <a:srgbClr val="000000"/>
                  </a:solidFill>
                  <a:latin typeface="Calibri"/>
                  <a:cs typeface="+mn-cs"/>
                </a:rPr>
                <a:t>15%</a:t>
              </a:r>
              <a:endParaRPr lang="de-DE" sz="1600" b="1" kern="0" dirty="0">
                <a:solidFill>
                  <a:srgbClr val="000000"/>
                </a:solidFill>
                <a:latin typeface="Calibri"/>
                <a:cs typeface="+mn-cs"/>
              </a:endParaRPr>
            </a:p>
          </p:txBody>
        </p:sp>
        <p:sp>
          <p:nvSpPr>
            <p:cNvPr id="83" name="Rechteckige Legende 493"/>
            <p:cNvSpPr/>
            <p:nvPr/>
          </p:nvSpPr>
          <p:spPr bwMode="gray">
            <a:xfrm>
              <a:off x="7073873" y="2153002"/>
              <a:ext cx="687439" cy="360000"/>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b="1" kern="0" dirty="0" smtClean="0">
                  <a:solidFill>
                    <a:srgbClr val="000000"/>
                  </a:solidFill>
                  <a:latin typeface="Calibri"/>
                  <a:cs typeface="+mn-cs"/>
                </a:rPr>
                <a:t>47%</a:t>
              </a:r>
              <a:endParaRPr lang="de-DE" b="1" kern="0" dirty="0">
                <a:solidFill>
                  <a:srgbClr val="000000"/>
                </a:solidFill>
                <a:latin typeface="Calibri"/>
                <a:cs typeface="+mn-cs"/>
              </a:endParaRPr>
            </a:p>
          </p:txBody>
        </p:sp>
        <p:sp>
          <p:nvSpPr>
            <p:cNvPr id="84" name="Rechteckige Legende 494"/>
            <p:cNvSpPr/>
            <p:nvPr/>
          </p:nvSpPr>
          <p:spPr bwMode="gray">
            <a:xfrm>
              <a:off x="5286548" y="2833371"/>
              <a:ext cx="539999" cy="254774"/>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dirty="0" smtClean="0">
                  <a:solidFill>
                    <a:srgbClr val="000000"/>
                  </a:solidFill>
                  <a:latin typeface="Calibri"/>
                  <a:cs typeface="+mn-cs"/>
                </a:rPr>
                <a:t>26%</a:t>
              </a:r>
              <a:endParaRPr lang="de-DE" sz="1600" b="1" kern="0" dirty="0">
                <a:solidFill>
                  <a:srgbClr val="000000"/>
                </a:solidFill>
                <a:latin typeface="Calibri"/>
                <a:cs typeface="+mn-cs"/>
              </a:endParaRPr>
            </a:p>
          </p:txBody>
        </p:sp>
        <p:sp>
          <p:nvSpPr>
            <p:cNvPr id="85" name="Rechteckige Legende 495"/>
            <p:cNvSpPr/>
            <p:nvPr/>
          </p:nvSpPr>
          <p:spPr bwMode="gray">
            <a:xfrm>
              <a:off x="3322327" y="4045880"/>
              <a:ext cx="539999" cy="254774"/>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noProof="0" dirty="0" smtClean="0">
                  <a:solidFill>
                    <a:srgbClr val="000000"/>
                  </a:solidFill>
                  <a:latin typeface="Calibri"/>
                  <a:cs typeface="+mn-cs"/>
                </a:rPr>
                <a:t>6%</a:t>
              </a:r>
              <a:endParaRPr kumimoji="0" lang="de-DE" sz="1600" b="1" i="0" u="none" strike="noStrike" kern="0" cap="none" spc="0" normalizeH="0" baseline="0" noProof="0" dirty="0" smtClean="0">
                <a:ln>
                  <a:noFill/>
                </a:ln>
                <a:solidFill>
                  <a:srgbClr val="000000"/>
                </a:solidFill>
                <a:effectLst/>
                <a:uLnTx/>
                <a:uFillTx/>
                <a:latin typeface="Calibri"/>
                <a:cs typeface="+mn-cs"/>
              </a:endParaRPr>
            </a:p>
          </p:txBody>
        </p:sp>
        <p:sp>
          <p:nvSpPr>
            <p:cNvPr id="86" name="Rechteck 176"/>
            <p:cNvSpPr/>
            <p:nvPr/>
          </p:nvSpPr>
          <p:spPr bwMode="gray">
            <a:xfrm>
              <a:off x="3166822" y="4959208"/>
              <a:ext cx="4644554" cy="303230"/>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smtClean="0">
                <a:ln>
                  <a:noFill/>
                </a:ln>
                <a:solidFill>
                  <a:prstClr val="black"/>
                </a:solidFill>
                <a:effectLst/>
                <a:uLnTx/>
                <a:uFillTx/>
                <a:latin typeface="Calibri"/>
                <a:cs typeface="+mn-cs"/>
              </a:endParaRPr>
            </a:p>
          </p:txBody>
        </p:sp>
        <p:sp>
          <p:nvSpPr>
            <p:cNvPr id="87" name="Rechteck 177"/>
            <p:cNvSpPr/>
            <p:nvPr/>
          </p:nvSpPr>
          <p:spPr bwMode="gray">
            <a:xfrm>
              <a:off x="3164300" y="4959208"/>
              <a:ext cx="534650" cy="297867"/>
            </a:xfrm>
            <a:prstGeom prst="rect">
              <a:avLst/>
            </a:prstGeom>
            <a:solidFill>
              <a:srgbClr val="FF9900"/>
            </a:solidFill>
            <a:ln w="12700">
              <a:noFill/>
              <a:round/>
              <a:headEnd/>
              <a:tailEnd/>
            </a:ln>
            <a:effectLst>
              <a:outerShdw blurRad="38100" dist="25400" dir="5400000" algn="t" rotWithShape="0">
                <a:prstClr val="black">
                  <a:alpha val="30000"/>
                </a:prstClr>
              </a:outerShdw>
            </a:effectLst>
          </p:spPr>
          <p:txBody>
            <a:bodyPr rtlCol="0" anchor="ctr"/>
            <a:lstStyle/>
            <a:p>
              <a:pPr algn="ctr" fontAlgn="auto">
                <a:spcBef>
                  <a:spcPts val="0"/>
                </a:spcBef>
                <a:spcAft>
                  <a:spcPts val="0"/>
                </a:spcAft>
              </a:pPr>
              <a:endParaRPr lang="de-DE" sz="1600" b="1" kern="0">
                <a:solidFill>
                  <a:srgbClr val="F26829"/>
                </a:solidFill>
                <a:latin typeface="Calibri"/>
                <a:cs typeface="+mn-cs"/>
              </a:endParaRPr>
            </a:p>
          </p:txBody>
        </p:sp>
        <p:sp>
          <p:nvSpPr>
            <p:cNvPr id="88" name="Textfeld 187"/>
            <p:cNvSpPr txBox="1"/>
            <p:nvPr/>
          </p:nvSpPr>
          <p:spPr bwMode="gray">
            <a:xfrm>
              <a:off x="1247168" y="4959208"/>
              <a:ext cx="2193664" cy="303230"/>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lvl="0" algn="l" fontAlgn="auto">
                <a:spcBef>
                  <a:spcPts val="0"/>
                </a:spcBef>
              </a:pPr>
              <a:r>
                <a:rPr lang="de-DE" sz="1400" b="1" kern="0" dirty="0" smtClean="0">
                  <a:latin typeface="Calibri"/>
                </a:rPr>
                <a:t>Reliability</a:t>
              </a:r>
              <a:endParaRPr lang="de-DE" sz="1400" b="1" kern="0" dirty="0">
                <a:latin typeface="Calibri"/>
              </a:endParaRPr>
            </a:p>
          </p:txBody>
        </p:sp>
        <p:sp>
          <p:nvSpPr>
            <p:cNvPr id="89" name="Rechteckige Legende 495"/>
            <p:cNvSpPr/>
            <p:nvPr/>
          </p:nvSpPr>
          <p:spPr bwMode="gray">
            <a:xfrm>
              <a:off x="3312389" y="4690538"/>
              <a:ext cx="539999" cy="254774"/>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dirty="0" smtClean="0">
                  <a:solidFill>
                    <a:srgbClr val="000000"/>
                  </a:solidFill>
                  <a:latin typeface="Calibri"/>
                  <a:cs typeface="+mn-cs"/>
                </a:rPr>
                <a:t>6%</a:t>
              </a:r>
              <a:endParaRPr kumimoji="0" lang="de-DE" sz="1600" b="1" i="0" u="none" strike="noStrike" kern="0" cap="none" spc="0" normalizeH="0" baseline="0" noProof="0" dirty="0" smtClean="0">
                <a:ln>
                  <a:noFill/>
                </a:ln>
                <a:solidFill>
                  <a:srgbClr val="000000"/>
                </a:solidFill>
                <a:effectLst/>
                <a:uLnTx/>
                <a:uFillTx/>
                <a:latin typeface="Calibri"/>
                <a:cs typeface="+mn-cs"/>
              </a:endParaRPr>
            </a:p>
          </p:txBody>
        </p:sp>
        <p:sp>
          <p:nvSpPr>
            <p:cNvPr id="90" name="Textfeld 187"/>
            <p:cNvSpPr txBox="1"/>
            <p:nvPr/>
          </p:nvSpPr>
          <p:spPr bwMode="gray">
            <a:xfrm>
              <a:off x="1210882" y="4286554"/>
              <a:ext cx="1949018" cy="303230"/>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algn="l" fontAlgn="auto">
                <a:spcBef>
                  <a:spcPts val="0"/>
                </a:spcBef>
              </a:pPr>
              <a:r>
                <a:rPr lang="en-GB" sz="1400" b="1" kern="0" dirty="0">
                  <a:latin typeface="Calibri"/>
                </a:rPr>
                <a:t>Enhanced business model</a:t>
              </a:r>
              <a:endParaRPr lang="de-DE" sz="1400" b="1" kern="0" dirty="0">
                <a:latin typeface="Calibri"/>
              </a:endParaRPr>
            </a:p>
          </p:txBody>
        </p:sp>
        <p:sp>
          <p:nvSpPr>
            <p:cNvPr id="91" name="Textfeld 173"/>
            <p:cNvSpPr txBox="1"/>
            <p:nvPr/>
          </p:nvSpPr>
          <p:spPr bwMode="gray">
            <a:xfrm>
              <a:off x="6627717" y="5291817"/>
              <a:ext cx="515830"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000" b="1" kern="0" noProof="0" dirty="0" smtClean="0">
                  <a:solidFill>
                    <a:prstClr val="black"/>
                  </a:solidFill>
                  <a:latin typeface="Calibri"/>
                  <a:cs typeface="+mn-cs"/>
                </a:rPr>
                <a:t>40%</a:t>
              </a:r>
              <a:endParaRPr kumimoji="0" lang="de-DE" sz="1000" b="1" i="0" u="none" strike="noStrike" kern="0" cap="none" spc="0" normalizeH="0" baseline="0" noProof="0" dirty="0" smtClean="0">
                <a:ln>
                  <a:noFill/>
                </a:ln>
                <a:solidFill>
                  <a:prstClr val="black"/>
                </a:solidFill>
                <a:effectLst/>
                <a:uLnTx/>
                <a:uFillTx/>
                <a:latin typeface="Calibri"/>
                <a:cs typeface="+mn-cs"/>
              </a:endParaRPr>
            </a:p>
          </p:txBody>
        </p:sp>
        <p:sp>
          <p:nvSpPr>
            <p:cNvPr id="92" name="Textfeld 173"/>
            <p:cNvSpPr txBox="1"/>
            <p:nvPr/>
          </p:nvSpPr>
          <p:spPr bwMode="gray">
            <a:xfrm>
              <a:off x="5765518" y="5317747"/>
              <a:ext cx="515830" cy="39679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000" b="1" kern="0" dirty="0">
                  <a:solidFill>
                    <a:prstClr val="black"/>
                  </a:solidFill>
                  <a:latin typeface="Calibri"/>
                  <a:cs typeface="+mn-cs"/>
                </a:rPr>
                <a:t>3</a:t>
              </a:r>
              <a:r>
                <a:rPr lang="de-DE" sz="1000" b="1" kern="0" noProof="0" dirty="0" smtClean="0">
                  <a:solidFill>
                    <a:prstClr val="black"/>
                  </a:solidFill>
                  <a:latin typeface="Calibri"/>
                  <a:cs typeface="+mn-cs"/>
                </a:rPr>
                <a:t>0%</a:t>
              </a:r>
              <a:endParaRPr kumimoji="0" lang="de-DE" sz="1000" b="1" i="0" u="none" strike="noStrike" kern="0" cap="none" spc="0" normalizeH="0" baseline="0" noProof="0" dirty="0" smtClean="0">
                <a:ln>
                  <a:noFill/>
                </a:ln>
                <a:solidFill>
                  <a:prstClr val="black"/>
                </a:solidFill>
                <a:effectLst/>
                <a:uLnTx/>
                <a:uFillTx/>
                <a:latin typeface="Calibri"/>
                <a:cs typeface="+mn-cs"/>
              </a:endParaRPr>
            </a:p>
          </p:txBody>
        </p:sp>
        <p:sp>
          <p:nvSpPr>
            <p:cNvPr id="93" name="Textfeld 186"/>
            <p:cNvSpPr txBox="1"/>
            <p:nvPr/>
          </p:nvSpPr>
          <p:spPr bwMode="gray">
            <a:xfrm>
              <a:off x="3154347" y="5734343"/>
              <a:ext cx="4665289" cy="271570"/>
            </a:xfrm>
            <a:prstGeom prst="rect">
              <a:avLst/>
            </a:prstGeom>
            <a:noFill/>
          </p:spPr>
          <p:txBody>
            <a:bodyPr vert="horz" wrap="square" lIns="72000" tIns="0" rIns="108000" bIns="0" rtlCol="0" anchor="ctr" anchorCtr="0">
              <a:noAutofit/>
            </a:bodyPr>
            <a:lstStyle>
              <a:defPPr>
                <a:defRPr lang="de-DE"/>
              </a:defPPr>
              <a:lvl1pPr lvl="0" algn="ctr">
                <a:spcAft>
                  <a:spcPts val="600"/>
                </a:spcAft>
                <a:defRPr sz="1200">
                  <a:solidFill>
                    <a:prstClr val="black"/>
                  </a:solidFill>
                </a:defRPr>
              </a:lvl1pPr>
            </a:lstStyle>
            <a:p>
              <a:pPr lvl="0" fontAlgn="auto">
                <a:spcBef>
                  <a:spcPts val="0"/>
                </a:spcBef>
              </a:pPr>
              <a:r>
                <a:rPr lang="en-GB" sz="1100" b="1" kern="0" dirty="0" smtClean="0">
                  <a:latin typeface="Calibri"/>
                </a:rPr>
                <a:t>Frequency</a:t>
              </a:r>
              <a:endParaRPr lang="de-DE" sz="1100" b="1" kern="0" dirty="0">
                <a:latin typeface="Calibri"/>
              </a:endParaRPr>
            </a:p>
          </p:txBody>
        </p:sp>
      </p:grpSp>
      <p:sp>
        <p:nvSpPr>
          <p:cNvPr id="3" name="Slide Number Placeholder 2"/>
          <p:cNvSpPr>
            <a:spLocks noGrp="1"/>
          </p:cNvSpPr>
          <p:nvPr>
            <p:ph type="sldNum" sz="quarter" idx="15"/>
          </p:nvPr>
        </p:nvSpPr>
        <p:spPr/>
        <p:txBody>
          <a:bodyPr/>
          <a:lstStyle/>
          <a:p>
            <a:fld id="{44505413-4954-4A72-8CD3-3101A511C2C5}" type="slidenum">
              <a:rPr lang="en-GB" altLang="en-US" smtClean="0"/>
              <a:pPr/>
              <a:t>4</a:t>
            </a:fld>
            <a:endParaRPr lang="en-GB" altLang="en-US"/>
          </a:p>
        </p:txBody>
      </p:sp>
    </p:spTree>
    <p:extLst>
      <p:ext uri="{BB962C8B-B14F-4D97-AF65-F5344CB8AC3E}">
        <p14:creationId xmlns:p14="http://schemas.microsoft.com/office/powerpoint/2010/main" val="307518923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is developing at all stages of the Open Data value </a:t>
            </a:r>
            <a:r>
              <a:rPr lang="en-US" dirty="0" smtClean="0"/>
              <a:t>chain</a:t>
            </a:r>
            <a:endParaRPr lang="en-GB" dirty="0"/>
          </a:p>
        </p:txBody>
      </p:sp>
      <p:grpSp>
        <p:nvGrpSpPr>
          <p:cNvPr id="10" name="Group 9"/>
          <p:cNvGrpSpPr/>
          <p:nvPr/>
        </p:nvGrpSpPr>
        <p:grpSpPr>
          <a:xfrm>
            <a:off x="201000" y="1052736"/>
            <a:ext cx="6264168" cy="3600400"/>
            <a:chOff x="893027" y="979280"/>
            <a:chExt cx="6292221" cy="2899445"/>
          </a:xfrm>
        </p:grpSpPr>
        <p:graphicFrame>
          <p:nvGraphicFramePr>
            <p:cNvPr id="11" name="Chart 10"/>
            <p:cNvGraphicFramePr/>
            <p:nvPr>
              <p:extLst/>
            </p:nvPr>
          </p:nvGraphicFramePr>
          <p:xfrm>
            <a:off x="1218923" y="1187288"/>
            <a:ext cx="4654036" cy="2691437"/>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p:cNvSpPr/>
            <p:nvPr/>
          </p:nvSpPr>
          <p:spPr bwMode="auto">
            <a:xfrm>
              <a:off x="3733922" y="1730963"/>
              <a:ext cx="1265189" cy="37503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0"/>
                </a:spcBef>
                <a:spcAft>
                  <a:spcPts val="400"/>
                </a:spcAft>
                <a:buClr>
                  <a:schemeClr val="dk1"/>
                </a:buClr>
                <a:buSzPct val="100000"/>
              </a:pPr>
              <a:r>
                <a:rPr lang="en-GB" sz="1400" dirty="0" smtClean="0">
                  <a:solidFill>
                    <a:srgbClr val="000000"/>
                  </a:solidFill>
                  <a:latin typeface="Calibri" pitchFamily="34" charset="0"/>
                  <a:cs typeface="Calibri" pitchFamily="34" charset="0"/>
                </a:rPr>
                <a:t>Provide Open Data</a:t>
              </a:r>
              <a:endParaRPr lang="en-GB" sz="1400" dirty="0">
                <a:solidFill>
                  <a:srgbClr val="000000"/>
                </a:solidFill>
                <a:latin typeface="Calibri" pitchFamily="34" charset="0"/>
                <a:cs typeface="Calibri" pitchFamily="34" charset="0"/>
              </a:endParaRPr>
            </a:p>
          </p:txBody>
        </p:sp>
        <p:sp>
          <p:nvSpPr>
            <p:cNvPr id="13" name="Rectangle 12"/>
            <p:cNvSpPr/>
            <p:nvPr/>
          </p:nvSpPr>
          <p:spPr bwMode="auto">
            <a:xfrm>
              <a:off x="3638604" y="1244753"/>
              <a:ext cx="2384830" cy="37503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0"/>
                </a:spcBef>
                <a:spcAft>
                  <a:spcPts val="400"/>
                </a:spcAft>
                <a:buClr>
                  <a:schemeClr val="dk1"/>
                </a:buClr>
                <a:buSzPct val="100000"/>
              </a:pPr>
              <a:r>
                <a:rPr lang="en-GB" sz="1400" dirty="0" smtClean="0">
                  <a:solidFill>
                    <a:srgbClr val="000000"/>
                  </a:solidFill>
                  <a:latin typeface="Calibri" pitchFamily="34" charset="0"/>
                  <a:cs typeface="Calibri" pitchFamily="34" charset="0"/>
                </a:rPr>
                <a:t>Use Open Data to enhance existing products or services</a:t>
              </a:r>
              <a:endParaRPr lang="en-GB" sz="1400" dirty="0">
                <a:solidFill>
                  <a:srgbClr val="000000"/>
                </a:solidFill>
                <a:latin typeface="Calibri" pitchFamily="34" charset="0"/>
                <a:cs typeface="Calibri" pitchFamily="34" charset="0"/>
              </a:endParaRPr>
            </a:p>
          </p:txBody>
        </p:sp>
        <p:sp>
          <p:nvSpPr>
            <p:cNvPr id="14" name="Rectangle 13"/>
            <p:cNvSpPr/>
            <p:nvPr/>
          </p:nvSpPr>
          <p:spPr bwMode="auto">
            <a:xfrm>
              <a:off x="3879867" y="2139957"/>
              <a:ext cx="2578781" cy="52946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0"/>
                </a:spcBef>
                <a:spcAft>
                  <a:spcPts val="400"/>
                </a:spcAft>
                <a:buClr>
                  <a:schemeClr val="dk1"/>
                </a:buClr>
                <a:buSzPct val="100000"/>
              </a:pPr>
              <a:r>
                <a:rPr lang="en-GB" sz="1400" dirty="0" smtClean="0">
                  <a:solidFill>
                    <a:srgbClr val="000000"/>
                  </a:solidFill>
                  <a:latin typeface="Calibri" pitchFamily="34" charset="0"/>
                  <a:cs typeface="Calibri" pitchFamily="34" charset="0"/>
                </a:rPr>
                <a:t>Mostly </a:t>
              </a:r>
              <a:r>
                <a:rPr lang="en-GB" sz="1400" dirty="0">
                  <a:solidFill>
                    <a:srgbClr val="000000"/>
                  </a:solidFill>
                  <a:latin typeface="Calibri" pitchFamily="34" charset="0"/>
                  <a:cs typeface="Calibri" pitchFamily="34" charset="0"/>
                </a:rPr>
                <a:t>facilitate the supply or use of Open Data instead of using it themselves</a:t>
              </a:r>
            </a:p>
          </p:txBody>
        </p:sp>
        <p:sp>
          <p:nvSpPr>
            <p:cNvPr id="15" name="Rectangle 14"/>
            <p:cNvSpPr/>
            <p:nvPr/>
          </p:nvSpPr>
          <p:spPr bwMode="auto">
            <a:xfrm>
              <a:off x="3848808" y="2688103"/>
              <a:ext cx="2609840" cy="37503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0"/>
                </a:spcBef>
                <a:spcAft>
                  <a:spcPts val="400"/>
                </a:spcAft>
                <a:buClr>
                  <a:schemeClr val="dk1"/>
                </a:buClr>
                <a:buSzPct val="100000"/>
              </a:pPr>
              <a:r>
                <a:rPr lang="en-GB" sz="1400" dirty="0" smtClean="0">
                  <a:solidFill>
                    <a:srgbClr val="000000"/>
                  </a:solidFill>
                  <a:latin typeface="Calibri" pitchFamily="34" charset="0"/>
                  <a:cs typeface="Calibri" pitchFamily="34" charset="0"/>
                </a:rPr>
                <a:t>Use </a:t>
              </a:r>
              <a:r>
                <a:rPr lang="en-GB" sz="1400" dirty="0">
                  <a:solidFill>
                    <a:srgbClr val="000000"/>
                  </a:solidFill>
                  <a:latin typeface="Calibri" pitchFamily="34" charset="0"/>
                  <a:cs typeface="Calibri" pitchFamily="34" charset="0"/>
                </a:rPr>
                <a:t>Open Data </a:t>
              </a:r>
              <a:r>
                <a:rPr lang="en-GB" sz="1400" dirty="0" smtClean="0">
                  <a:solidFill>
                    <a:srgbClr val="000000"/>
                  </a:solidFill>
                  <a:latin typeface="Calibri" pitchFamily="34" charset="0"/>
                  <a:cs typeface="Calibri" pitchFamily="34" charset="0"/>
                </a:rPr>
                <a:t>primarily for the development of applications</a:t>
              </a:r>
              <a:endParaRPr lang="en-GB" sz="1400" dirty="0">
                <a:solidFill>
                  <a:srgbClr val="000000"/>
                </a:solidFill>
                <a:latin typeface="Calibri" pitchFamily="34" charset="0"/>
                <a:cs typeface="Calibri" pitchFamily="34" charset="0"/>
              </a:endParaRPr>
            </a:p>
          </p:txBody>
        </p:sp>
        <p:sp>
          <p:nvSpPr>
            <p:cNvPr id="16" name="Rectangle 15"/>
            <p:cNvSpPr/>
            <p:nvPr/>
          </p:nvSpPr>
          <p:spPr bwMode="auto">
            <a:xfrm>
              <a:off x="5557052" y="3101698"/>
              <a:ext cx="1628196" cy="52946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Bef>
                  <a:spcPts val="0"/>
                </a:spcBef>
                <a:spcAft>
                  <a:spcPts val="400"/>
                </a:spcAft>
                <a:buClr>
                  <a:schemeClr val="dk1"/>
                </a:buClr>
                <a:buSzPct val="100000"/>
              </a:pPr>
              <a:r>
                <a:rPr lang="en-GB" sz="1400" dirty="0" smtClean="0">
                  <a:solidFill>
                    <a:srgbClr val="000000"/>
                  </a:solidFill>
                  <a:latin typeface="Calibri" pitchFamily="34" charset="0"/>
                  <a:cs typeface="Calibri" pitchFamily="34" charset="0"/>
                </a:rPr>
                <a:t>Use </a:t>
              </a:r>
              <a:r>
                <a:rPr lang="en-GB" sz="1400" dirty="0">
                  <a:solidFill>
                    <a:srgbClr val="000000"/>
                  </a:solidFill>
                  <a:latin typeface="Calibri" pitchFamily="34" charset="0"/>
                  <a:cs typeface="Calibri" pitchFamily="34" charset="0"/>
                </a:rPr>
                <a:t>Open Data to gather meaningful </a:t>
              </a:r>
              <a:r>
                <a:rPr lang="en-GB" sz="1400" dirty="0" smtClean="0">
                  <a:solidFill>
                    <a:srgbClr val="000000"/>
                  </a:solidFill>
                  <a:latin typeface="Calibri" pitchFamily="34" charset="0"/>
                  <a:cs typeface="Calibri" pitchFamily="34" charset="0"/>
                </a:rPr>
                <a:t>insights</a:t>
              </a:r>
              <a:endParaRPr lang="en-GB" sz="1400" dirty="0">
                <a:solidFill>
                  <a:srgbClr val="000000"/>
                </a:solidFill>
                <a:latin typeface="Calibri" pitchFamily="34" charset="0"/>
                <a:cs typeface="Calibri" pitchFamily="34" charset="0"/>
              </a:endParaRPr>
            </a:p>
          </p:txBody>
        </p:sp>
        <p:grpSp>
          <p:nvGrpSpPr>
            <p:cNvPr id="17" name="Group 16"/>
            <p:cNvGrpSpPr/>
            <p:nvPr/>
          </p:nvGrpSpPr>
          <p:grpSpPr>
            <a:xfrm>
              <a:off x="1117928" y="2232878"/>
              <a:ext cx="1304825" cy="301708"/>
              <a:chOff x="398637" y="3178579"/>
              <a:chExt cx="1600626" cy="500400"/>
            </a:xfrm>
            <a:solidFill>
              <a:srgbClr val="00AEEF"/>
            </a:solidFill>
          </p:grpSpPr>
          <p:sp>
            <p:nvSpPr>
              <p:cNvPr id="89" name="Rounded Rectangle 88"/>
              <p:cNvSpPr/>
              <p:nvPr/>
            </p:nvSpPr>
            <p:spPr bwMode="auto">
              <a:xfrm>
                <a:off x="398637" y="3178579"/>
                <a:ext cx="1600626" cy="500400"/>
              </a:xfrm>
              <a:prstGeom prst="round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Aft>
                    <a:spcPts val="300"/>
                  </a:spcAft>
                </a:pPr>
                <a:r>
                  <a:rPr lang="en-GB" sz="1300" b="1" dirty="0" smtClean="0">
                    <a:solidFill>
                      <a:schemeClr val="bg1"/>
                    </a:solidFill>
                  </a:rPr>
                  <a:t>Enablers</a:t>
                </a:r>
                <a:endParaRPr lang="en-GB" sz="1300" dirty="0" smtClean="0">
                  <a:solidFill>
                    <a:schemeClr val="bg1"/>
                  </a:solidFill>
                </a:endParaRPr>
              </a:p>
            </p:txBody>
          </p:sp>
          <p:grpSp>
            <p:nvGrpSpPr>
              <p:cNvPr id="90" name="Groupe 565"/>
              <p:cNvGrpSpPr>
                <a:grpSpLocks noChangeAspect="1"/>
              </p:cNvGrpSpPr>
              <p:nvPr/>
            </p:nvGrpSpPr>
            <p:grpSpPr>
              <a:xfrm>
                <a:off x="508411" y="3224965"/>
                <a:ext cx="404606" cy="400206"/>
                <a:chOff x="2373315" y="950913"/>
                <a:chExt cx="292100" cy="288925"/>
              </a:xfrm>
              <a:grpFill/>
            </p:grpSpPr>
            <p:sp>
              <p:nvSpPr>
                <p:cNvPr id="91" name="Freeform 119"/>
                <p:cNvSpPr>
                  <a:spLocks/>
                </p:cNvSpPr>
                <p:nvPr/>
              </p:nvSpPr>
              <p:spPr bwMode="auto">
                <a:xfrm>
                  <a:off x="2373315" y="950913"/>
                  <a:ext cx="292100" cy="288925"/>
                </a:xfrm>
                <a:custGeom>
                  <a:avLst/>
                  <a:gdLst/>
                  <a:ahLst/>
                  <a:cxnLst>
                    <a:cxn ang="0">
                      <a:pos x="113" y="69"/>
                    </a:cxn>
                    <a:cxn ang="0">
                      <a:pos x="118" y="68"/>
                    </a:cxn>
                    <a:cxn ang="0">
                      <a:pos x="136" y="75"/>
                    </a:cxn>
                    <a:cxn ang="0">
                      <a:pos x="133" y="56"/>
                    </a:cxn>
                    <a:cxn ang="0">
                      <a:pos x="151" y="50"/>
                    </a:cxn>
                    <a:cxn ang="0">
                      <a:pos x="137" y="38"/>
                    </a:cxn>
                    <a:cxn ang="0">
                      <a:pos x="147" y="22"/>
                    </a:cxn>
                    <a:cxn ang="0">
                      <a:pos x="128" y="21"/>
                    </a:cxn>
                    <a:cxn ang="0">
                      <a:pos x="126" y="3"/>
                    </a:cxn>
                    <a:cxn ang="0">
                      <a:pos x="111" y="14"/>
                    </a:cxn>
                    <a:cxn ang="0">
                      <a:pos x="97" y="1"/>
                    </a:cxn>
                    <a:cxn ang="0">
                      <a:pos x="93" y="20"/>
                    </a:cxn>
                    <a:cxn ang="0">
                      <a:pos x="74" y="19"/>
                    </a:cxn>
                    <a:cxn ang="0">
                      <a:pos x="83" y="36"/>
                    </a:cxn>
                    <a:cxn ang="0">
                      <a:pos x="68" y="47"/>
                    </a:cxn>
                    <a:cxn ang="0">
                      <a:pos x="85" y="54"/>
                    </a:cxn>
                    <a:cxn ang="0">
                      <a:pos x="80" y="72"/>
                    </a:cxn>
                    <a:cxn ang="0">
                      <a:pos x="99" y="75"/>
                    </a:cxn>
                    <a:cxn ang="0">
                      <a:pos x="89" y="90"/>
                    </a:cxn>
                    <a:cxn ang="0">
                      <a:pos x="104" y="101"/>
                    </a:cxn>
                    <a:cxn ang="0">
                      <a:pos x="87" y="110"/>
                    </a:cxn>
                    <a:cxn ang="0">
                      <a:pos x="95" y="126"/>
                    </a:cxn>
                    <a:cxn ang="0">
                      <a:pos x="76" y="126"/>
                    </a:cxn>
                    <a:cxn ang="0">
                      <a:pos x="74" y="144"/>
                    </a:cxn>
                    <a:cxn ang="0">
                      <a:pos x="58" y="134"/>
                    </a:cxn>
                    <a:cxn ang="0">
                      <a:pos x="47" y="149"/>
                    </a:cxn>
                    <a:cxn ang="0">
                      <a:pos x="39" y="132"/>
                    </a:cxn>
                    <a:cxn ang="0">
                      <a:pos x="22" y="140"/>
                    </a:cxn>
                    <a:cxn ang="0">
                      <a:pos x="23" y="121"/>
                    </a:cxn>
                    <a:cxn ang="0">
                      <a:pos x="5" y="119"/>
                    </a:cxn>
                    <a:cxn ang="0">
                      <a:pos x="15" y="104"/>
                    </a:cxn>
                    <a:cxn ang="0">
                      <a:pos x="0" y="93"/>
                    </a:cxn>
                    <a:cxn ang="0">
                      <a:pos x="16" y="84"/>
                    </a:cxn>
                    <a:cxn ang="0">
                      <a:pos x="9" y="67"/>
                    </a:cxn>
                    <a:cxn ang="0">
                      <a:pos x="27" y="68"/>
                    </a:cxn>
                    <a:cxn ang="0">
                      <a:pos x="29" y="50"/>
                    </a:cxn>
                    <a:cxn ang="0">
                      <a:pos x="45" y="60"/>
                    </a:cxn>
                    <a:cxn ang="0">
                      <a:pos x="56" y="45"/>
                    </a:cxn>
                    <a:cxn ang="0">
                      <a:pos x="64" y="61"/>
                    </a:cxn>
                  </a:cxnLst>
                  <a:rect l="0" t="0" r="r" b="b"/>
                  <a:pathLst>
                    <a:path w="151" h="149">
                      <a:moveTo>
                        <a:pt x="108" y="84"/>
                      </a:moveTo>
                      <a:cubicBezTo>
                        <a:pt x="113" y="69"/>
                        <a:pt x="113" y="69"/>
                        <a:pt x="113" y="69"/>
                      </a:cubicBezTo>
                      <a:cubicBezTo>
                        <a:pt x="114" y="69"/>
                        <a:pt x="115" y="69"/>
                        <a:pt x="116" y="68"/>
                      </a:cubicBezTo>
                      <a:cubicBezTo>
                        <a:pt x="116" y="68"/>
                        <a:pt x="117" y="68"/>
                        <a:pt x="118" y="68"/>
                      </a:cubicBezTo>
                      <a:cubicBezTo>
                        <a:pt x="129" y="79"/>
                        <a:pt x="129" y="79"/>
                        <a:pt x="129" y="79"/>
                      </a:cubicBezTo>
                      <a:cubicBezTo>
                        <a:pt x="136" y="75"/>
                        <a:pt x="136" y="75"/>
                        <a:pt x="136" y="75"/>
                      </a:cubicBezTo>
                      <a:cubicBezTo>
                        <a:pt x="130" y="60"/>
                        <a:pt x="130" y="60"/>
                        <a:pt x="130" y="60"/>
                      </a:cubicBezTo>
                      <a:cubicBezTo>
                        <a:pt x="131" y="59"/>
                        <a:pt x="132" y="58"/>
                        <a:pt x="133" y="56"/>
                      </a:cubicBezTo>
                      <a:cubicBezTo>
                        <a:pt x="148" y="58"/>
                        <a:pt x="148" y="58"/>
                        <a:pt x="148" y="58"/>
                      </a:cubicBezTo>
                      <a:cubicBezTo>
                        <a:pt x="151" y="50"/>
                        <a:pt x="151" y="50"/>
                        <a:pt x="151" y="50"/>
                      </a:cubicBezTo>
                      <a:cubicBezTo>
                        <a:pt x="137" y="43"/>
                        <a:pt x="137" y="43"/>
                        <a:pt x="137" y="43"/>
                      </a:cubicBezTo>
                      <a:cubicBezTo>
                        <a:pt x="137" y="41"/>
                        <a:pt x="137" y="40"/>
                        <a:pt x="137" y="38"/>
                      </a:cubicBezTo>
                      <a:cubicBezTo>
                        <a:pt x="150" y="30"/>
                        <a:pt x="150" y="30"/>
                        <a:pt x="150" y="30"/>
                      </a:cubicBezTo>
                      <a:cubicBezTo>
                        <a:pt x="147" y="22"/>
                        <a:pt x="147" y="22"/>
                        <a:pt x="147" y="22"/>
                      </a:cubicBezTo>
                      <a:cubicBezTo>
                        <a:pt x="132" y="25"/>
                        <a:pt x="132" y="25"/>
                        <a:pt x="132" y="25"/>
                      </a:cubicBezTo>
                      <a:cubicBezTo>
                        <a:pt x="131" y="24"/>
                        <a:pt x="130" y="23"/>
                        <a:pt x="128" y="21"/>
                      </a:cubicBezTo>
                      <a:cubicBezTo>
                        <a:pt x="133" y="6"/>
                        <a:pt x="133" y="6"/>
                        <a:pt x="133" y="6"/>
                      </a:cubicBezTo>
                      <a:cubicBezTo>
                        <a:pt x="126" y="3"/>
                        <a:pt x="126" y="3"/>
                        <a:pt x="126" y="3"/>
                      </a:cubicBezTo>
                      <a:cubicBezTo>
                        <a:pt x="116" y="15"/>
                        <a:pt x="116" y="15"/>
                        <a:pt x="116" y="15"/>
                      </a:cubicBezTo>
                      <a:cubicBezTo>
                        <a:pt x="114" y="14"/>
                        <a:pt x="113" y="14"/>
                        <a:pt x="111" y="14"/>
                      </a:cubicBezTo>
                      <a:cubicBezTo>
                        <a:pt x="105" y="0"/>
                        <a:pt x="105" y="0"/>
                        <a:pt x="105" y="0"/>
                      </a:cubicBezTo>
                      <a:cubicBezTo>
                        <a:pt x="97" y="1"/>
                        <a:pt x="97" y="1"/>
                        <a:pt x="97" y="1"/>
                      </a:cubicBezTo>
                      <a:cubicBezTo>
                        <a:pt x="97" y="17"/>
                        <a:pt x="97" y="17"/>
                        <a:pt x="97" y="17"/>
                      </a:cubicBezTo>
                      <a:cubicBezTo>
                        <a:pt x="96" y="18"/>
                        <a:pt x="94" y="19"/>
                        <a:pt x="93" y="20"/>
                      </a:cubicBezTo>
                      <a:cubicBezTo>
                        <a:pt x="79" y="13"/>
                        <a:pt x="79" y="13"/>
                        <a:pt x="79" y="13"/>
                      </a:cubicBezTo>
                      <a:cubicBezTo>
                        <a:pt x="74" y="19"/>
                        <a:pt x="74" y="19"/>
                        <a:pt x="74" y="19"/>
                      </a:cubicBezTo>
                      <a:cubicBezTo>
                        <a:pt x="85" y="31"/>
                        <a:pt x="85" y="31"/>
                        <a:pt x="85" y="31"/>
                      </a:cubicBezTo>
                      <a:cubicBezTo>
                        <a:pt x="84" y="32"/>
                        <a:pt x="83" y="34"/>
                        <a:pt x="83" y="36"/>
                      </a:cubicBezTo>
                      <a:cubicBezTo>
                        <a:pt x="68" y="39"/>
                        <a:pt x="68" y="39"/>
                        <a:pt x="68" y="39"/>
                      </a:cubicBezTo>
                      <a:cubicBezTo>
                        <a:pt x="68" y="47"/>
                        <a:pt x="68" y="47"/>
                        <a:pt x="68" y="47"/>
                      </a:cubicBezTo>
                      <a:cubicBezTo>
                        <a:pt x="84" y="49"/>
                        <a:pt x="84" y="49"/>
                        <a:pt x="84" y="49"/>
                      </a:cubicBezTo>
                      <a:cubicBezTo>
                        <a:pt x="84" y="51"/>
                        <a:pt x="85" y="53"/>
                        <a:pt x="85" y="54"/>
                      </a:cubicBezTo>
                      <a:cubicBezTo>
                        <a:pt x="77" y="67"/>
                        <a:pt x="77" y="67"/>
                        <a:pt x="77" y="67"/>
                      </a:cubicBezTo>
                      <a:cubicBezTo>
                        <a:pt x="80" y="72"/>
                        <a:pt x="80" y="72"/>
                        <a:pt x="80" y="72"/>
                      </a:cubicBezTo>
                      <a:cubicBezTo>
                        <a:pt x="95" y="67"/>
                        <a:pt x="95" y="67"/>
                        <a:pt x="95" y="67"/>
                      </a:cubicBezTo>
                      <a:cubicBezTo>
                        <a:pt x="99" y="75"/>
                        <a:pt x="99" y="75"/>
                        <a:pt x="99" y="75"/>
                      </a:cubicBezTo>
                      <a:cubicBezTo>
                        <a:pt x="87" y="84"/>
                        <a:pt x="87" y="84"/>
                        <a:pt x="87" y="84"/>
                      </a:cubicBezTo>
                      <a:cubicBezTo>
                        <a:pt x="88" y="86"/>
                        <a:pt x="88" y="88"/>
                        <a:pt x="89" y="90"/>
                      </a:cubicBezTo>
                      <a:cubicBezTo>
                        <a:pt x="104" y="93"/>
                        <a:pt x="104" y="93"/>
                        <a:pt x="104" y="93"/>
                      </a:cubicBezTo>
                      <a:cubicBezTo>
                        <a:pt x="104" y="101"/>
                        <a:pt x="104" y="101"/>
                        <a:pt x="104" y="101"/>
                      </a:cubicBezTo>
                      <a:cubicBezTo>
                        <a:pt x="89" y="104"/>
                        <a:pt x="89" y="104"/>
                        <a:pt x="89" y="104"/>
                      </a:cubicBezTo>
                      <a:cubicBezTo>
                        <a:pt x="88" y="106"/>
                        <a:pt x="88" y="108"/>
                        <a:pt x="87" y="110"/>
                      </a:cubicBezTo>
                      <a:cubicBezTo>
                        <a:pt x="99" y="119"/>
                        <a:pt x="99" y="119"/>
                        <a:pt x="99" y="119"/>
                      </a:cubicBezTo>
                      <a:cubicBezTo>
                        <a:pt x="95" y="126"/>
                        <a:pt x="95" y="126"/>
                        <a:pt x="95" y="126"/>
                      </a:cubicBezTo>
                      <a:cubicBezTo>
                        <a:pt x="80" y="121"/>
                        <a:pt x="80" y="121"/>
                        <a:pt x="80" y="121"/>
                      </a:cubicBezTo>
                      <a:cubicBezTo>
                        <a:pt x="79" y="123"/>
                        <a:pt x="78" y="124"/>
                        <a:pt x="76" y="126"/>
                      </a:cubicBezTo>
                      <a:cubicBezTo>
                        <a:pt x="81" y="140"/>
                        <a:pt x="81" y="140"/>
                        <a:pt x="81" y="140"/>
                      </a:cubicBezTo>
                      <a:cubicBezTo>
                        <a:pt x="74" y="144"/>
                        <a:pt x="74" y="144"/>
                        <a:pt x="74" y="144"/>
                      </a:cubicBezTo>
                      <a:cubicBezTo>
                        <a:pt x="64" y="132"/>
                        <a:pt x="64" y="132"/>
                        <a:pt x="64" y="132"/>
                      </a:cubicBezTo>
                      <a:cubicBezTo>
                        <a:pt x="62" y="133"/>
                        <a:pt x="60" y="134"/>
                        <a:pt x="58" y="134"/>
                      </a:cubicBezTo>
                      <a:cubicBezTo>
                        <a:pt x="56" y="149"/>
                        <a:pt x="56" y="149"/>
                        <a:pt x="56" y="149"/>
                      </a:cubicBezTo>
                      <a:cubicBezTo>
                        <a:pt x="47" y="149"/>
                        <a:pt x="47" y="149"/>
                        <a:pt x="47" y="149"/>
                      </a:cubicBezTo>
                      <a:cubicBezTo>
                        <a:pt x="45" y="134"/>
                        <a:pt x="45" y="134"/>
                        <a:pt x="45" y="134"/>
                      </a:cubicBezTo>
                      <a:cubicBezTo>
                        <a:pt x="43" y="134"/>
                        <a:pt x="41" y="133"/>
                        <a:pt x="39" y="132"/>
                      </a:cubicBezTo>
                      <a:cubicBezTo>
                        <a:pt x="29" y="144"/>
                        <a:pt x="29" y="144"/>
                        <a:pt x="29" y="144"/>
                      </a:cubicBezTo>
                      <a:cubicBezTo>
                        <a:pt x="22" y="140"/>
                        <a:pt x="22" y="140"/>
                        <a:pt x="22" y="140"/>
                      </a:cubicBezTo>
                      <a:cubicBezTo>
                        <a:pt x="27" y="126"/>
                        <a:pt x="27" y="126"/>
                        <a:pt x="27" y="126"/>
                      </a:cubicBezTo>
                      <a:cubicBezTo>
                        <a:pt x="26" y="124"/>
                        <a:pt x="24" y="123"/>
                        <a:pt x="23" y="121"/>
                      </a:cubicBezTo>
                      <a:cubicBezTo>
                        <a:pt x="9" y="126"/>
                        <a:pt x="9" y="126"/>
                        <a:pt x="9" y="126"/>
                      </a:cubicBezTo>
                      <a:cubicBezTo>
                        <a:pt x="5" y="119"/>
                        <a:pt x="5" y="119"/>
                        <a:pt x="5" y="119"/>
                      </a:cubicBezTo>
                      <a:cubicBezTo>
                        <a:pt x="16" y="110"/>
                        <a:pt x="16" y="110"/>
                        <a:pt x="16" y="110"/>
                      </a:cubicBezTo>
                      <a:cubicBezTo>
                        <a:pt x="15" y="108"/>
                        <a:pt x="15" y="106"/>
                        <a:pt x="15" y="104"/>
                      </a:cubicBezTo>
                      <a:cubicBezTo>
                        <a:pt x="0" y="101"/>
                        <a:pt x="0" y="101"/>
                        <a:pt x="0" y="101"/>
                      </a:cubicBezTo>
                      <a:cubicBezTo>
                        <a:pt x="0" y="93"/>
                        <a:pt x="0" y="93"/>
                        <a:pt x="0" y="93"/>
                      </a:cubicBezTo>
                      <a:cubicBezTo>
                        <a:pt x="15" y="90"/>
                        <a:pt x="15" y="90"/>
                        <a:pt x="15" y="90"/>
                      </a:cubicBezTo>
                      <a:cubicBezTo>
                        <a:pt x="15" y="88"/>
                        <a:pt x="15" y="86"/>
                        <a:pt x="16" y="84"/>
                      </a:cubicBezTo>
                      <a:cubicBezTo>
                        <a:pt x="5" y="75"/>
                        <a:pt x="5" y="75"/>
                        <a:pt x="5" y="75"/>
                      </a:cubicBezTo>
                      <a:cubicBezTo>
                        <a:pt x="9" y="67"/>
                        <a:pt x="9" y="67"/>
                        <a:pt x="9" y="67"/>
                      </a:cubicBezTo>
                      <a:cubicBezTo>
                        <a:pt x="23" y="72"/>
                        <a:pt x="23" y="72"/>
                        <a:pt x="23" y="72"/>
                      </a:cubicBezTo>
                      <a:cubicBezTo>
                        <a:pt x="24" y="71"/>
                        <a:pt x="26" y="69"/>
                        <a:pt x="27" y="68"/>
                      </a:cubicBezTo>
                      <a:cubicBezTo>
                        <a:pt x="22" y="54"/>
                        <a:pt x="22" y="54"/>
                        <a:pt x="22" y="54"/>
                      </a:cubicBezTo>
                      <a:cubicBezTo>
                        <a:pt x="29" y="50"/>
                        <a:pt x="29" y="50"/>
                        <a:pt x="29" y="50"/>
                      </a:cubicBezTo>
                      <a:cubicBezTo>
                        <a:pt x="39" y="61"/>
                        <a:pt x="39" y="61"/>
                        <a:pt x="39" y="61"/>
                      </a:cubicBezTo>
                      <a:cubicBezTo>
                        <a:pt x="41" y="61"/>
                        <a:pt x="43" y="60"/>
                        <a:pt x="45" y="60"/>
                      </a:cubicBezTo>
                      <a:cubicBezTo>
                        <a:pt x="47" y="45"/>
                        <a:pt x="47" y="45"/>
                        <a:pt x="47" y="45"/>
                      </a:cubicBezTo>
                      <a:cubicBezTo>
                        <a:pt x="56" y="45"/>
                        <a:pt x="56" y="45"/>
                        <a:pt x="56" y="45"/>
                      </a:cubicBezTo>
                      <a:cubicBezTo>
                        <a:pt x="58" y="60"/>
                        <a:pt x="58" y="60"/>
                        <a:pt x="58" y="60"/>
                      </a:cubicBezTo>
                      <a:cubicBezTo>
                        <a:pt x="60" y="60"/>
                        <a:pt x="62" y="61"/>
                        <a:pt x="64" y="61"/>
                      </a:cubicBezTo>
                    </a:path>
                  </a:pathLst>
                </a:cu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92" name="Oval 120"/>
                <p:cNvSpPr>
                  <a:spLocks noChangeArrowheads="1"/>
                </p:cNvSpPr>
                <p:nvPr/>
              </p:nvSpPr>
              <p:spPr bwMode="auto">
                <a:xfrm>
                  <a:off x="2444751" y="1109663"/>
                  <a:ext cx="57150" cy="58738"/>
                </a:xfrm>
                <a:prstGeom prst="ellips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93" name="Oval 121"/>
                <p:cNvSpPr>
                  <a:spLocks noChangeArrowheads="1"/>
                </p:cNvSpPr>
                <p:nvPr/>
              </p:nvSpPr>
              <p:spPr bwMode="auto">
                <a:xfrm>
                  <a:off x="2559051" y="1004888"/>
                  <a:ext cx="52388" cy="52388"/>
                </a:xfrm>
                <a:prstGeom prst="ellips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grpSp>
        </p:grpSp>
        <p:grpSp>
          <p:nvGrpSpPr>
            <p:cNvPr id="18" name="Group 17"/>
            <p:cNvGrpSpPr/>
            <p:nvPr/>
          </p:nvGrpSpPr>
          <p:grpSpPr>
            <a:xfrm>
              <a:off x="1129995" y="2718758"/>
              <a:ext cx="1304825" cy="316351"/>
              <a:chOff x="398636" y="4084221"/>
              <a:chExt cx="1600626" cy="500400"/>
            </a:xfrm>
          </p:grpSpPr>
          <p:sp>
            <p:nvSpPr>
              <p:cNvPr id="63" name="Rounded Rectangle 62"/>
              <p:cNvSpPr/>
              <p:nvPr/>
            </p:nvSpPr>
            <p:spPr bwMode="auto">
              <a:xfrm>
                <a:off x="398636" y="4084221"/>
                <a:ext cx="1600626" cy="500400"/>
              </a:xfrm>
              <a:prstGeom prst="roundRect">
                <a:avLst/>
              </a:prstGeom>
              <a:solidFill>
                <a:srgbClr val="0C71B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Aft>
                    <a:spcPts val="300"/>
                  </a:spcAft>
                </a:pPr>
                <a:r>
                  <a:rPr lang="en-GB" sz="1300" b="1" dirty="0" smtClean="0">
                    <a:solidFill>
                      <a:schemeClr val="bg1"/>
                    </a:solidFill>
                  </a:rPr>
                  <a:t>Developers</a:t>
                </a:r>
                <a:endParaRPr lang="en-GB" sz="1300" dirty="0" smtClean="0">
                  <a:solidFill>
                    <a:schemeClr val="bg1"/>
                  </a:solidFill>
                </a:endParaRPr>
              </a:p>
            </p:txBody>
          </p:sp>
          <p:grpSp>
            <p:nvGrpSpPr>
              <p:cNvPr id="64" name="Groupe 588"/>
              <p:cNvGrpSpPr>
                <a:grpSpLocks noChangeAspect="1"/>
              </p:cNvGrpSpPr>
              <p:nvPr/>
            </p:nvGrpSpPr>
            <p:grpSpPr>
              <a:xfrm>
                <a:off x="446086" y="4116663"/>
                <a:ext cx="372499" cy="317646"/>
                <a:chOff x="1103313" y="3814763"/>
                <a:chExt cx="463550" cy="395289"/>
              </a:xfrm>
            </p:grpSpPr>
            <p:sp>
              <p:nvSpPr>
                <p:cNvPr id="65" name="Freeform 442"/>
                <p:cNvSpPr>
                  <a:spLocks/>
                </p:cNvSpPr>
                <p:nvPr/>
              </p:nvSpPr>
              <p:spPr bwMode="auto">
                <a:xfrm>
                  <a:off x="1169988" y="4010024"/>
                  <a:ext cx="25400" cy="122238"/>
                </a:xfrm>
                <a:custGeom>
                  <a:avLst/>
                  <a:gdLst/>
                  <a:ahLst/>
                  <a:cxnLst>
                    <a:cxn ang="0">
                      <a:pos x="13" y="63"/>
                    </a:cxn>
                    <a:cxn ang="0">
                      <a:pos x="0" y="18"/>
                    </a:cxn>
                    <a:cxn ang="0">
                      <a:pos x="2" y="0"/>
                    </a:cxn>
                  </a:cxnLst>
                  <a:rect l="0" t="0" r="r" b="b"/>
                  <a:pathLst>
                    <a:path w="13" h="63">
                      <a:moveTo>
                        <a:pt x="13" y="63"/>
                      </a:moveTo>
                      <a:cubicBezTo>
                        <a:pt x="4" y="49"/>
                        <a:pt x="0" y="36"/>
                        <a:pt x="0" y="18"/>
                      </a:cubicBezTo>
                      <a:cubicBezTo>
                        <a:pt x="0" y="11"/>
                        <a:pt x="1" y="5"/>
                        <a:pt x="2"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66" name="Freeform 443"/>
                <p:cNvSpPr>
                  <a:spLocks/>
                </p:cNvSpPr>
                <p:nvPr/>
              </p:nvSpPr>
              <p:spPr bwMode="auto">
                <a:xfrm>
                  <a:off x="1239839" y="4178302"/>
                  <a:ext cx="179387" cy="31750"/>
                </a:xfrm>
                <a:custGeom>
                  <a:avLst/>
                  <a:gdLst/>
                  <a:ahLst/>
                  <a:cxnLst>
                    <a:cxn ang="0">
                      <a:pos x="92" y="5"/>
                    </a:cxn>
                    <a:cxn ang="0">
                      <a:pos x="50" y="16"/>
                    </a:cxn>
                    <a:cxn ang="0">
                      <a:pos x="0" y="0"/>
                    </a:cxn>
                  </a:cxnLst>
                  <a:rect l="0" t="0" r="r" b="b"/>
                  <a:pathLst>
                    <a:path w="92" h="16">
                      <a:moveTo>
                        <a:pt x="92" y="5"/>
                      </a:moveTo>
                      <a:cubicBezTo>
                        <a:pt x="79" y="12"/>
                        <a:pt x="65" y="16"/>
                        <a:pt x="50" y="16"/>
                      </a:cubicBezTo>
                      <a:cubicBezTo>
                        <a:pt x="29" y="16"/>
                        <a:pt x="15" y="12"/>
                        <a:pt x="0"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67" name="Freeform 444"/>
                <p:cNvSpPr>
                  <a:spLocks/>
                </p:cNvSpPr>
                <p:nvPr/>
              </p:nvSpPr>
              <p:spPr bwMode="auto">
                <a:xfrm>
                  <a:off x="1371602" y="3883031"/>
                  <a:ext cx="96838" cy="61913"/>
                </a:xfrm>
                <a:custGeom>
                  <a:avLst/>
                  <a:gdLst/>
                  <a:ahLst/>
                  <a:cxnLst>
                    <a:cxn ang="0">
                      <a:pos x="0" y="0"/>
                    </a:cxn>
                    <a:cxn ang="0">
                      <a:pos x="50" y="32"/>
                    </a:cxn>
                  </a:cxnLst>
                  <a:rect l="0" t="0" r="r" b="b"/>
                  <a:pathLst>
                    <a:path w="50" h="32">
                      <a:moveTo>
                        <a:pt x="0" y="0"/>
                      </a:moveTo>
                      <a:cubicBezTo>
                        <a:pt x="21" y="4"/>
                        <a:pt x="38" y="16"/>
                        <a:pt x="50" y="3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68" name="Freeform 445"/>
                <p:cNvSpPr>
                  <a:spLocks/>
                </p:cNvSpPr>
                <p:nvPr/>
              </p:nvSpPr>
              <p:spPr bwMode="auto">
                <a:xfrm>
                  <a:off x="1196976" y="3879856"/>
                  <a:ext cx="109537" cy="74614"/>
                </a:xfrm>
                <a:custGeom>
                  <a:avLst/>
                  <a:gdLst/>
                  <a:ahLst/>
                  <a:cxnLst>
                    <a:cxn ang="0">
                      <a:pos x="0" y="38"/>
                    </a:cxn>
                    <a:cxn ang="0">
                      <a:pos x="56" y="0"/>
                    </a:cxn>
                  </a:cxnLst>
                  <a:rect l="0" t="0" r="r" b="b"/>
                  <a:pathLst>
                    <a:path w="56" h="38">
                      <a:moveTo>
                        <a:pt x="0" y="38"/>
                      </a:moveTo>
                      <a:cubicBezTo>
                        <a:pt x="12" y="19"/>
                        <a:pt x="33" y="5"/>
                        <a:pt x="5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69" name="Freeform 446"/>
                <p:cNvSpPr>
                  <a:spLocks/>
                </p:cNvSpPr>
                <p:nvPr/>
              </p:nvSpPr>
              <p:spPr bwMode="auto">
                <a:xfrm>
                  <a:off x="1470026" y="3992563"/>
                  <a:ext cx="33338" cy="149225"/>
                </a:xfrm>
                <a:custGeom>
                  <a:avLst/>
                  <a:gdLst/>
                  <a:ahLst/>
                  <a:cxnLst>
                    <a:cxn ang="0">
                      <a:pos x="12" y="0"/>
                    </a:cxn>
                    <a:cxn ang="0">
                      <a:pos x="14" y="44"/>
                    </a:cxn>
                    <a:cxn ang="0">
                      <a:pos x="0" y="77"/>
                    </a:cxn>
                  </a:cxnLst>
                  <a:rect l="0" t="0" r="r" b="b"/>
                  <a:pathLst>
                    <a:path w="17" h="77">
                      <a:moveTo>
                        <a:pt x="12" y="0"/>
                      </a:moveTo>
                      <a:cubicBezTo>
                        <a:pt x="16" y="14"/>
                        <a:pt x="17" y="29"/>
                        <a:pt x="14" y="44"/>
                      </a:cubicBezTo>
                      <a:cubicBezTo>
                        <a:pt x="12" y="56"/>
                        <a:pt x="7" y="67"/>
                        <a:pt x="0" y="7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0" name="Freeform 447"/>
                <p:cNvSpPr>
                  <a:spLocks/>
                </p:cNvSpPr>
                <p:nvPr/>
              </p:nvSpPr>
              <p:spPr bwMode="auto">
                <a:xfrm>
                  <a:off x="1103313" y="3937006"/>
                  <a:ext cx="114300" cy="71438"/>
                </a:xfrm>
                <a:custGeom>
                  <a:avLst/>
                  <a:gdLst/>
                  <a:ahLst/>
                  <a:cxnLst>
                    <a:cxn ang="0">
                      <a:pos x="49" y="37"/>
                    </a:cxn>
                    <a:cxn ang="0">
                      <a:pos x="59" y="27"/>
                    </a:cxn>
                    <a:cxn ang="0">
                      <a:pos x="49" y="17"/>
                    </a:cxn>
                    <a:cxn ang="0">
                      <a:pos x="49" y="17"/>
                    </a:cxn>
                    <a:cxn ang="0">
                      <a:pos x="49" y="17"/>
                    </a:cxn>
                    <a:cxn ang="0">
                      <a:pos x="33" y="0"/>
                    </a:cxn>
                    <a:cxn ang="0">
                      <a:pos x="17" y="11"/>
                    </a:cxn>
                    <a:cxn ang="0">
                      <a:pos x="13" y="11"/>
                    </a:cxn>
                    <a:cxn ang="0">
                      <a:pos x="0" y="24"/>
                    </a:cxn>
                    <a:cxn ang="0">
                      <a:pos x="13" y="37"/>
                    </a:cxn>
                    <a:cxn ang="0">
                      <a:pos x="41" y="37"/>
                    </a:cxn>
                  </a:cxnLst>
                  <a:rect l="0" t="0" r="r" b="b"/>
                  <a:pathLst>
                    <a:path w="59" h="37">
                      <a:moveTo>
                        <a:pt x="49" y="37"/>
                      </a:moveTo>
                      <a:cubicBezTo>
                        <a:pt x="55" y="37"/>
                        <a:pt x="59" y="32"/>
                        <a:pt x="59" y="27"/>
                      </a:cubicBezTo>
                      <a:cubicBezTo>
                        <a:pt x="59" y="22"/>
                        <a:pt x="55" y="17"/>
                        <a:pt x="49" y="17"/>
                      </a:cubicBezTo>
                      <a:cubicBezTo>
                        <a:pt x="49" y="17"/>
                        <a:pt x="49" y="17"/>
                        <a:pt x="49" y="17"/>
                      </a:cubicBezTo>
                      <a:cubicBezTo>
                        <a:pt x="49" y="17"/>
                        <a:pt x="49" y="17"/>
                        <a:pt x="49" y="17"/>
                      </a:cubicBezTo>
                      <a:cubicBezTo>
                        <a:pt x="49" y="8"/>
                        <a:pt x="42" y="0"/>
                        <a:pt x="33" y="0"/>
                      </a:cubicBezTo>
                      <a:cubicBezTo>
                        <a:pt x="26" y="0"/>
                        <a:pt x="19" y="5"/>
                        <a:pt x="17" y="11"/>
                      </a:cubicBezTo>
                      <a:cubicBezTo>
                        <a:pt x="16" y="11"/>
                        <a:pt x="14" y="11"/>
                        <a:pt x="13" y="11"/>
                      </a:cubicBezTo>
                      <a:cubicBezTo>
                        <a:pt x="6" y="11"/>
                        <a:pt x="0" y="16"/>
                        <a:pt x="0" y="24"/>
                      </a:cubicBezTo>
                      <a:cubicBezTo>
                        <a:pt x="0" y="31"/>
                        <a:pt x="6" y="37"/>
                        <a:pt x="13" y="37"/>
                      </a:cubicBezTo>
                      <a:cubicBezTo>
                        <a:pt x="16" y="37"/>
                        <a:pt x="31" y="37"/>
                        <a:pt x="41" y="3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1" name="Freeform 448"/>
                <p:cNvSpPr>
                  <a:spLocks/>
                </p:cNvSpPr>
                <p:nvPr/>
              </p:nvSpPr>
              <p:spPr bwMode="auto">
                <a:xfrm>
                  <a:off x="1422401" y="4140200"/>
                  <a:ext cx="93663" cy="46038"/>
                </a:xfrm>
                <a:custGeom>
                  <a:avLst/>
                  <a:gdLst/>
                  <a:ahLst/>
                  <a:cxnLst>
                    <a:cxn ang="0">
                      <a:pos x="0" y="0"/>
                    </a:cxn>
                    <a:cxn ang="0">
                      <a:pos x="15" y="14"/>
                    </a:cxn>
                    <a:cxn ang="0">
                      <a:pos x="29" y="29"/>
                    </a:cxn>
                    <a:cxn ang="0">
                      <a:pos x="44" y="14"/>
                    </a:cxn>
                    <a:cxn ang="0">
                      <a:pos x="59" y="0"/>
                    </a:cxn>
                  </a:cxnLst>
                  <a:rect l="0" t="0" r="r" b="b"/>
                  <a:pathLst>
                    <a:path w="59" h="29">
                      <a:moveTo>
                        <a:pt x="0" y="0"/>
                      </a:moveTo>
                      <a:lnTo>
                        <a:pt x="15" y="14"/>
                      </a:lnTo>
                      <a:lnTo>
                        <a:pt x="29" y="29"/>
                      </a:lnTo>
                      <a:lnTo>
                        <a:pt x="44" y="14"/>
                      </a:lnTo>
                      <a:lnTo>
                        <a:pt x="59"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2" name="Line 449"/>
                <p:cNvSpPr>
                  <a:spLocks noChangeShapeType="1"/>
                </p:cNvSpPr>
                <p:nvPr/>
              </p:nvSpPr>
              <p:spPr bwMode="auto">
                <a:xfrm flipV="1">
                  <a:off x="1422401" y="4162425"/>
                  <a:ext cx="23813" cy="3333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3" name="Freeform 450"/>
                <p:cNvSpPr>
                  <a:spLocks/>
                </p:cNvSpPr>
                <p:nvPr/>
              </p:nvSpPr>
              <p:spPr bwMode="auto">
                <a:xfrm>
                  <a:off x="1422401" y="4140206"/>
                  <a:ext cx="93663" cy="55563"/>
                </a:xfrm>
                <a:custGeom>
                  <a:avLst/>
                  <a:gdLst/>
                  <a:ahLst/>
                  <a:cxnLst>
                    <a:cxn ang="0">
                      <a:pos x="49" y="35"/>
                    </a:cxn>
                    <a:cxn ang="0">
                      <a:pos x="0" y="35"/>
                    </a:cxn>
                    <a:cxn ang="0">
                      <a:pos x="0" y="0"/>
                    </a:cxn>
                    <a:cxn ang="0">
                      <a:pos x="59" y="0"/>
                    </a:cxn>
                    <a:cxn ang="0">
                      <a:pos x="59" y="35"/>
                    </a:cxn>
                  </a:cxnLst>
                  <a:rect l="0" t="0" r="r" b="b"/>
                  <a:pathLst>
                    <a:path w="59" h="35">
                      <a:moveTo>
                        <a:pt x="49" y="35"/>
                      </a:moveTo>
                      <a:lnTo>
                        <a:pt x="0" y="35"/>
                      </a:lnTo>
                      <a:lnTo>
                        <a:pt x="0" y="0"/>
                      </a:lnTo>
                      <a:lnTo>
                        <a:pt x="59" y="0"/>
                      </a:lnTo>
                      <a:lnTo>
                        <a:pt x="59" y="35"/>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4" name="Freeform 451"/>
                <p:cNvSpPr>
                  <a:spLocks/>
                </p:cNvSpPr>
                <p:nvPr/>
              </p:nvSpPr>
              <p:spPr bwMode="auto">
                <a:xfrm>
                  <a:off x="1468438" y="3916363"/>
                  <a:ext cx="76200" cy="69850"/>
                </a:xfrm>
                <a:custGeom>
                  <a:avLst/>
                  <a:gdLst/>
                  <a:ahLst/>
                  <a:cxnLst>
                    <a:cxn ang="0">
                      <a:pos x="32" y="31"/>
                    </a:cxn>
                    <a:cxn ang="0">
                      <a:pos x="0" y="31"/>
                    </a:cxn>
                    <a:cxn ang="0">
                      <a:pos x="0" y="9"/>
                    </a:cxn>
                    <a:cxn ang="0">
                      <a:pos x="48" y="0"/>
                    </a:cxn>
                    <a:cxn ang="0">
                      <a:pos x="38" y="44"/>
                    </a:cxn>
                    <a:cxn ang="0">
                      <a:pos x="4" y="44"/>
                    </a:cxn>
                  </a:cxnLst>
                  <a:rect l="0" t="0" r="r" b="b"/>
                  <a:pathLst>
                    <a:path w="48" h="44">
                      <a:moveTo>
                        <a:pt x="32" y="31"/>
                      </a:moveTo>
                      <a:lnTo>
                        <a:pt x="0" y="31"/>
                      </a:lnTo>
                      <a:lnTo>
                        <a:pt x="0" y="9"/>
                      </a:lnTo>
                      <a:lnTo>
                        <a:pt x="48" y="0"/>
                      </a:lnTo>
                      <a:lnTo>
                        <a:pt x="38" y="44"/>
                      </a:lnTo>
                      <a:lnTo>
                        <a:pt x="4" y="44"/>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5" name="Freeform 452"/>
                <p:cNvSpPr>
                  <a:spLocks/>
                </p:cNvSpPr>
                <p:nvPr/>
              </p:nvSpPr>
              <p:spPr bwMode="auto">
                <a:xfrm>
                  <a:off x="1544637" y="3897319"/>
                  <a:ext cx="22226" cy="19050"/>
                </a:xfrm>
                <a:custGeom>
                  <a:avLst/>
                  <a:gdLst/>
                  <a:ahLst/>
                  <a:cxnLst>
                    <a:cxn ang="0">
                      <a:pos x="0" y="12"/>
                    </a:cxn>
                    <a:cxn ang="0">
                      <a:pos x="2" y="1"/>
                    </a:cxn>
                    <a:cxn ang="0">
                      <a:pos x="14" y="0"/>
                    </a:cxn>
                  </a:cxnLst>
                  <a:rect l="0" t="0" r="r" b="b"/>
                  <a:pathLst>
                    <a:path w="14" h="12">
                      <a:moveTo>
                        <a:pt x="0" y="12"/>
                      </a:moveTo>
                      <a:lnTo>
                        <a:pt x="2" y="1"/>
                      </a:lnTo>
                      <a:lnTo>
                        <a:pt x="14"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6" name="Freeform 453"/>
                <p:cNvSpPr>
                  <a:spLocks/>
                </p:cNvSpPr>
                <p:nvPr/>
              </p:nvSpPr>
              <p:spPr bwMode="auto">
                <a:xfrm>
                  <a:off x="1468438" y="3986213"/>
                  <a:ext cx="12700" cy="14288"/>
                </a:xfrm>
                <a:custGeom>
                  <a:avLst/>
                  <a:gdLst/>
                  <a:ahLst/>
                  <a:cxnLst>
                    <a:cxn ang="0">
                      <a:pos x="6" y="4"/>
                    </a:cxn>
                    <a:cxn ang="0">
                      <a:pos x="5" y="6"/>
                    </a:cxn>
                    <a:cxn ang="0">
                      <a:pos x="3" y="7"/>
                    </a:cxn>
                    <a:cxn ang="0">
                      <a:pos x="1" y="6"/>
                    </a:cxn>
                    <a:cxn ang="0">
                      <a:pos x="0" y="4"/>
                    </a:cxn>
                    <a:cxn ang="0">
                      <a:pos x="1" y="1"/>
                    </a:cxn>
                    <a:cxn ang="0">
                      <a:pos x="3" y="0"/>
                    </a:cxn>
                  </a:cxnLst>
                  <a:rect l="0" t="0" r="r" b="b"/>
                  <a:pathLst>
                    <a:path w="6" h="7">
                      <a:moveTo>
                        <a:pt x="6" y="4"/>
                      </a:moveTo>
                      <a:cubicBezTo>
                        <a:pt x="6" y="5"/>
                        <a:pt x="6" y="5"/>
                        <a:pt x="5" y="6"/>
                      </a:cubicBezTo>
                      <a:cubicBezTo>
                        <a:pt x="5" y="7"/>
                        <a:pt x="4" y="7"/>
                        <a:pt x="3" y="7"/>
                      </a:cubicBezTo>
                      <a:cubicBezTo>
                        <a:pt x="2" y="7"/>
                        <a:pt x="1" y="7"/>
                        <a:pt x="1" y="6"/>
                      </a:cubicBezTo>
                      <a:cubicBezTo>
                        <a:pt x="0" y="5"/>
                        <a:pt x="0" y="5"/>
                        <a:pt x="0" y="4"/>
                      </a:cubicBezTo>
                      <a:cubicBezTo>
                        <a:pt x="0" y="3"/>
                        <a:pt x="0" y="2"/>
                        <a:pt x="1" y="1"/>
                      </a:cubicBezTo>
                      <a:cubicBezTo>
                        <a:pt x="1" y="1"/>
                        <a:pt x="2" y="0"/>
                        <a:pt x="3"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7" name="Freeform 454"/>
                <p:cNvSpPr>
                  <a:spLocks/>
                </p:cNvSpPr>
                <p:nvPr/>
              </p:nvSpPr>
              <p:spPr bwMode="auto">
                <a:xfrm>
                  <a:off x="1520826" y="3986219"/>
                  <a:ext cx="14289" cy="14289"/>
                </a:xfrm>
                <a:custGeom>
                  <a:avLst/>
                  <a:gdLst/>
                  <a:ahLst/>
                  <a:cxnLst>
                    <a:cxn ang="0">
                      <a:pos x="0" y="4"/>
                    </a:cxn>
                    <a:cxn ang="0">
                      <a:pos x="1" y="6"/>
                    </a:cxn>
                    <a:cxn ang="0">
                      <a:pos x="4" y="7"/>
                    </a:cxn>
                    <a:cxn ang="0">
                      <a:pos x="6" y="6"/>
                    </a:cxn>
                    <a:cxn ang="0">
                      <a:pos x="7" y="4"/>
                    </a:cxn>
                    <a:cxn ang="0">
                      <a:pos x="6" y="1"/>
                    </a:cxn>
                    <a:cxn ang="0">
                      <a:pos x="4" y="0"/>
                    </a:cxn>
                  </a:cxnLst>
                  <a:rect l="0" t="0" r="r" b="b"/>
                  <a:pathLst>
                    <a:path w="7" h="7">
                      <a:moveTo>
                        <a:pt x="0" y="4"/>
                      </a:moveTo>
                      <a:cubicBezTo>
                        <a:pt x="0" y="5"/>
                        <a:pt x="1" y="5"/>
                        <a:pt x="1" y="6"/>
                      </a:cubicBezTo>
                      <a:cubicBezTo>
                        <a:pt x="2" y="7"/>
                        <a:pt x="3" y="7"/>
                        <a:pt x="4" y="7"/>
                      </a:cubicBezTo>
                      <a:cubicBezTo>
                        <a:pt x="5" y="7"/>
                        <a:pt x="5" y="7"/>
                        <a:pt x="6" y="6"/>
                      </a:cubicBezTo>
                      <a:cubicBezTo>
                        <a:pt x="7" y="5"/>
                        <a:pt x="7" y="5"/>
                        <a:pt x="7" y="4"/>
                      </a:cubicBezTo>
                      <a:cubicBezTo>
                        <a:pt x="7" y="3"/>
                        <a:pt x="7" y="2"/>
                        <a:pt x="6" y="1"/>
                      </a:cubicBezTo>
                      <a:cubicBezTo>
                        <a:pt x="5" y="1"/>
                        <a:pt x="5" y="0"/>
                        <a:pt x="4"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8" name="Freeform 455"/>
                <p:cNvSpPr>
                  <a:spLocks/>
                </p:cNvSpPr>
                <p:nvPr/>
              </p:nvSpPr>
              <p:spPr bwMode="auto">
                <a:xfrm>
                  <a:off x="1311276" y="3867155"/>
                  <a:ext cx="55563" cy="61913"/>
                </a:xfrm>
                <a:custGeom>
                  <a:avLst/>
                  <a:gdLst/>
                  <a:ahLst/>
                  <a:cxnLst>
                    <a:cxn ang="0">
                      <a:pos x="18" y="39"/>
                    </a:cxn>
                    <a:cxn ang="0">
                      <a:pos x="0" y="39"/>
                    </a:cxn>
                    <a:cxn ang="0">
                      <a:pos x="18" y="0"/>
                    </a:cxn>
                    <a:cxn ang="0">
                      <a:pos x="35" y="39"/>
                    </a:cxn>
                  </a:cxnLst>
                  <a:rect l="0" t="0" r="r" b="b"/>
                  <a:pathLst>
                    <a:path w="35" h="39">
                      <a:moveTo>
                        <a:pt x="18" y="39"/>
                      </a:moveTo>
                      <a:lnTo>
                        <a:pt x="0" y="39"/>
                      </a:lnTo>
                      <a:lnTo>
                        <a:pt x="18" y="0"/>
                      </a:lnTo>
                      <a:lnTo>
                        <a:pt x="35" y="39"/>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79" name="Freeform 456"/>
                <p:cNvSpPr>
                  <a:spLocks/>
                </p:cNvSpPr>
                <p:nvPr/>
              </p:nvSpPr>
              <p:spPr bwMode="auto">
                <a:xfrm>
                  <a:off x="1327151" y="3841750"/>
                  <a:ext cx="23813" cy="20638"/>
                </a:xfrm>
                <a:custGeom>
                  <a:avLst/>
                  <a:gdLst/>
                  <a:ahLst/>
                  <a:cxnLst>
                    <a:cxn ang="0">
                      <a:pos x="9" y="11"/>
                    </a:cxn>
                    <a:cxn ang="0">
                      <a:pos x="12" y="6"/>
                    </a:cxn>
                    <a:cxn ang="0">
                      <a:pos x="6" y="0"/>
                    </a:cxn>
                    <a:cxn ang="0">
                      <a:pos x="0" y="6"/>
                    </a:cxn>
                    <a:cxn ang="0">
                      <a:pos x="3" y="11"/>
                    </a:cxn>
                  </a:cxnLst>
                  <a:rect l="0" t="0" r="r" b="b"/>
                  <a:pathLst>
                    <a:path w="12" h="11">
                      <a:moveTo>
                        <a:pt x="9" y="11"/>
                      </a:moveTo>
                      <a:cubicBezTo>
                        <a:pt x="11" y="10"/>
                        <a:pt x="12" y="8"/>
                        <a:pt x="12" y="6"/>
                      </a:cubicBezTo>
                      <a:cubicBezTo>
                        <a:pt x="12" y="3"/>
                        <a:pt x="9" y="0"/>
                        <a:pt x="6" y="0"/>
                      </a:cubicBezTo>
                      <a:cubicBezTo>
                        <a:pt x="3" y="0"/>
                        <a:pt x="0" y="3"/>
                        <a:pt x="0" y="6"/>
                      </a:cubicBezTo>
                      <a:cubicBezTo>
                        <a:pt x="0" y="8"/>
                        <a:pt x="1" y="10"/>
                        <a:pt x="3" y="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0" name="Freeform 457"/>
                <p:cNvSpPr>
                  <a:spLocks/>
                </p:cNvSpPr>
                <p:nvPr/>
              </p:nvSpPr>
              <p:spPr bwMode="auto">
                <a:xfrm>
                  <a:off x="1314451" y="3827466"/>
                  <a:ext cx="49214" cy="47626"/>
                </a:xfrm>
                <a:custGeom>
                  <a:avLst/>
                  <a:gdLst/>
                  <a:ahLst/>
                  <a:cxnLst>
                    <a:cxn ang="0">
                      <a:pos x="7" y="24"/>
                    </a:cxn>
                    <a:cxn ang="0">
                      <a:pos x="0" y="13"/>
                    </a:cxn>
                    <a:cxn ang="0">
                      <a:pos x="13" y="0"/>
                    </a:cxn>
                    <a:cxn ang="0">
                      <a:pos x="26" y="13"/>
                    </a:cxn>
                    <a:cxn ang="0">
                      <a:pos x="19" y="24"/>
                    </a:cxn>
                  </a:cxnLst>
                  <a:rect l="0" t="0" r="r" b="b"/>
                  <a:pathLst>
                    <a:path w="26" h="24">
                      <a:moveTo>
                        <a:pt x="7" y="24"/>
                      </a:moveTo>
                      <a:cubicBezTo>
                        <a:pt x="3" y="22"/>
                        <a:pt x="0" y="18"/>
                        <a:pt x="0" y="13"/>
                      </a:cubicBezTo>
                      <a:cubicBezTo>
                        <a:pt x="0" y="6"/>
                        <a:pt x="6" y="0"/>
                        <a:pt x="13" y="0"/>
                      </a:cubicBezTo>
                      <a:cubicBezTo>
                        <a:pt x="20" y="0"/>
                        <a:pt x="26" y="6"/>
                        <a:pt x="26" y="13"/>
                      </a:cubicBezTo>
                      <a:cubicBezTo>
                        <a:pt x="26" y="18"/>
                        <a:pt x="23" y="22"/>
                        <a:pt x="19"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1" name="Freeform 458"/>
                <p:cNvSpPr>
                  <a:spLocks/>
                </p:cNvSpPr>
                <p:nvPr/>
              </p:nvSpPr>
              <p:spPr bwMode="auto">
                <a:xfrm>
                  <a:off x="1300163" y="3814763"/>
                  <a:ext cx="77788" cy="73025"/>
                </a:xfrm>
                <a:custGeom>
                  <a:avLst/>
                  <a:gdLst/>
                  <a:ahLst/>
                  <a:cxnLst>
                    <a:cxn ang="0">
                      <a:pos x="28" y="38"/>
                    </a:cxn>
                    <a:cxn ang="0">
                      <a:pos x="40" y="20"/>
                    </a:cxn>
                    <a:cxn ang="0">
                      <a:pos x="20" y="0"/>
                    </a:cxn>
                    <a:cxn ang="0">
                      <a:pos x="0" y="20"/>
                    </a:cxn>
                    <a:cxn ang="0">
                      <a:pos x="12" y="38"/>
                    </a:cxn>
                  </a:cxnLst>
                  <a:rect l="0" t="0" r="r" b="b"/>
                  <a:pathLst>
                    <a:path w="40" h="38">
                      <a:moveTo>
                        <a:pt x="28" y="38"/>
                      </a:moveTo>
                      <a:cubicBezTo>
                        <a:pt x="35" y="35"/>
                        <a:pt x="40" y="28"/>
                        <a:pt x="40" y="20"/>
                      </a:cubicBezTo>
                      <a:cubicBezTo>
                        <a:pt x="40" y="9"/>
                        <a:pt x="31" y="0"/>
                        <a:pt x="20" y="0"/>
                      </a:cubicBezTo>
                      <a:cubicBezTo>
                        <a:pt x="9" y="0"/>
                        <a:pt x="0" y="9"/>
                        <a:pt x="0" y="20"/>
                      </a:cubicBezTo>
                      <a:cubicBezTo>
                        <a:pt x="0" y="28"/>
                        <a:pt x="5" y="35"/>
                        <a:pt x="12" y="3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2" name="Line 459"/>
                <p:cNvSpPr>
                  <a:spLocks noChangeShapeType="1"/>
                </p:cNvSpPr>
                <p:nvPr/>
              </p:nvSpPr>
              <p:spPr bwMode="auto">
                <a:xfrm>
                  <a:off x="1219201" y="4157663"/>
                  <a:ext cx="28575"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3" name="Oval 460"/>
                <p:cNvSpPr>
                  <a:spLocks noChangeArrowheads="1"/>
                </p:cNvSpPr>
                <p:nvPr/>
              </p:nvSpPr>
              <p:spPr bwMode="auto">
                <a:xfrm>
                  <a:off x="1173163" y="4130676"/>
                  <a:ext cx="76200" cy="5238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4" name="Freeform 461"/>
                <p:cNvSpPr>
                  <a:spLocks/>
                </p:cNvSpPr>
                <p:nvPr/>
              </p:nvSpPr>
              <p:spPr bwMode="auto">
                <a:xfrm>
                  <a:off x="1249363" y="4148138"/>
                  <a:ext cx="55563" cy="36513"/>
                </a:xfrm>
                <a:custGeom>
                  <a:avLst/>
                  <a:gdLst/>
                  <a:ahLst/>
                  <a:cxnLst>
                    <a:cxn ang="0">
                      <a:pos x="0" y="5"/>
                    </a:cxn>
                    <a:cxn ang="0">
                      <a:pos x="13" y="5"/>
                    </a:cxn>
                    <a:cxn ang="0">
                      <a:pos x="28" y="18"/>
                    </a:cxn>
                  </a:cxnLst>
                  <a:rect l="0" t="0" r="r" b="b"/>
                  <a:pathLst>
                    <a:path w="28" h="19">
                      <a:moveTo>
                        <a:pt x="0" y="5"/>
                      </a:moveTo>
                      <a:cubicBezTo>
                        <a:pt x="0" y="5"/>
                        <a:pt x="9" y="0"/>
                        <a:pt x="13" y="5"/>
                      </a:cubicBezTo>
                      <a:cubicBezTo>
                        <a:pt x="19" y="9"/>
                        <a:pt x="17" y="19"/>
                        <a:pt x="28" y="1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5" name="Oval 462"/>
                <p:cNvSpPr>
                  <a:spLocks noChangeArrowheads="1"/>
                </p:cNvSpPr>
                <p:nvPr/>
              </p:nvSpPr>
              <p:spPr bwMode="auto">
                <a:xfrm>
                  <a:off x="1212851" y="4149725"/>
                  <a:ext cx="22225" cy="12700"/>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6" name="Freeform 463"/>
                <p:cNvSpPr>
                  <a:spLocks/>
                </p:cNvSpPr>
                <p:nvPr/>
              </p:nvSpPr>
              <p:spPr bwMode="auto">
                <a:xfrm>
                  <a:off x="1211263" y="4130675"/>
                  <a:ext cx="15875" cy="52388"/>
                </a:xfrm>
                <a:custGeom>
                  <a:avLst/>
                  <a:gdLst/>
                  <a:ahLst/>
                  <a:cxnLst>
                    <a:cxn ang="0">
                      <a:pos x="0" y="0"/>
                    </a:cxn>
                    <a:cxn ang="0">
                      <a:pos x="8" y="14"/>
                    </a:cxn>
                    <a:cxn ang="0">
                      <a:pos x="0" y="27"/>
                    </a:cxn>
                  </a:cxnLst>
                  <a:rect l="0" t="0" r="r" b="b"/>
                  <a:pathLst>
                    <a:path w="8" h="27">
                      <a:moveTo>
                        <a:pt x="0" y="0"/>
                      </a:moveTo>
                      <a:cubicBezTo>
                        <a:pt x="4" y="0"/>
                        <a:pt x="8" y="6"/>
                        <a:pt x="8" y="14"/>
                      </a:cubicBezTo>
                      <a:cubicBezTo>
                        <a:pt x="8" y="21"/>
                        <a:pt x="4" y="27"/>
                        <a:pt x="0" y="2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7" name="Line 464"/>
                <p:cNvSpPr>
                  <a:spLocks noChangeShapeType="1"/>
                </p:cNvSpPr>
                <p:nvPr/>
              </p:nvSpPr>
              <p:spPr bwMode="auto">
                <a:xfrm>
                  <a:off x="1195388" y="4132263"/>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sp>
              <p:nvSpPr>
                <p:cNvPr id="88" name="Freeform 465"/>
                <p:cNvSpPr>
                  <a:spLocks/>
                </p:cNvSpPr>
                <p:nvPr/>
              </p:nvSpPr>
              <p:spPr bwMode="auto">
                <a:xfrm>
                  <a:off x="1281113" y="3959225"/>
                  <a:ext cx="114300" cy="163513"/>
                </a:xfrm>
                <a:custGeom>
                  <a:avLst/>
                  <a:gdLst/>
                  <a:ahLst/>
                  <a:cxnLst>
                    <a:cxn ang="0">
                      <a:pos x="28" y="84"/>
                    </a:cxn>
                    <a:cxn ang="0">
                      <a:pos x="59" y="81"/>
                    </a:cxn>
                    <a:cxn ang="0">
                      <a:pos x="36" y="35"/>
                    </a:cxn>
                    <a:cxn ang="0">
                      <a:pos x="44" y="18"/>
                    </a:cxn>
                    <a:cxn ang="0">
                      <a:pos x="29" y="0"/>
                    </a:cxn>
                    <a:cxn ang="0">
                      <a:pos x="15" y="18"/>
                    </a:cxn>
                    <a:cxn ang="0">
                      <a:pos x="23" y="35"/>
                    </a:cxn>
                    <a:cxn ang="0">
                      <a:pos x="0" y="81"/>
                    </a:cxn>
                  </a:cxnLst>
                  <a:rect l="0" t="0" r="r" b="b"/>
                  <a:pathLst>
                    <a:path w="59" h="84">
                      <a:moveTo>
                        <a:pt x="28" y="84"/>
                      </a:moveTo>
                      <a:cubicBezTo>
                        <a:pt x="44" y="84"/>
                        <a:pt x="59" y="83"/>
                        <a:pt x="59" y="81"/>
                      </a:cubicBezTo>
                      <a:cubicBezTo>
                        <a:pt x="59" y="58"/>
                        <a:pt x="53" y="39"/>
                        <a:pt x="36" y="35"/>
                      </a:cubicBezTo>
                      <a:cubicBezTo>
                        <a:pt x="39" y="31"/>
                        <a:pt x="44" y="25"/>
                        <a:pt x="44" y="18"/>
                      </a:cubicBezTo>
                      <a:cubicBezTo>
                        <a:pt x="44" y="8"/>
                        <a:pt x="37" y="0"/>
                        <a:pt x="29" y="0"/>
                      </a:cubicBezTo>
                      <a:cubicBezTo>
                        <a:pt x="21" y="0"/>
                        <a:pt x="15" y="8"/>
                        <a:pt x="15" y="18"/>
                      </a:cubicBezTo>
                      <a:cubicBezTo>
                        <a:pt x="15" y="25"/>
                        <a:pt x="19" y="31"/>
                        <a:pt x="23" y="35"/>
                      </a:cubicBezTo>
                      <a:cubicBezTo>
                        <a:pt x="6" y="39"/>
                        <a:pt x="0" y="58"/>
                        <a:pt x="0" y="8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chemeClr val="bg1"/>
                    </a:solidFill>
                    <a:latin typeface="Arial" pitchFamily="34" charset="0"/>
                    <a:cs typeface="Arial" pitchFamily="34" charset="0"/>
                  </a:endParaRPr>
                </a:p>
              </p:txBody>
            </p:sp>
          </p:grpSp>
        </p:grpSp>
        <p:grpSp>
          <p:nvGrpSpPr>
            <p:cNvPr id="19" name="Group 18"/>
            <p:cNvGrpSpPr/>
            <p:nvPr/>
          </p:nvGrpSpPr>
          <p:grpSpPr>
            <a:xfrm>
              <a:off x="1117604" y="3214490"/>
              <a:ext cx="1304825" cy="303879"/>
              <a:chOff x="1183714" y="4995865"/>
              <a:chExt cx="1600626" cy="530929"/>
            </a:xfrm>
          </p:grpSpPr>
          <p:sp>
            <p:nvSpPr>
              <p:cNvPr id="59" name="Rounded Rectangle 58"/>
              <p:cNvSpPr/>
              <p:nvPr/>
            </p:nvSpPr>
            <p:spPr bwMode="auto">
              <a:xfrm>
                <a:off x="1183714" y="4995865"/>
                <a:ext cx="1600626" cy="530929"/>
              </a:xfrm>
              <a:prstGeom prst="roundRect">
                <a:avLst/>
              </a:prstGeom>
              <a:solidFill>
                <a:srgbClr val="2C358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Aft>
                    <a:spcPts val="300"/>
                  </a:spcAft>
                </a:pPr>
                <a:r>
                  <a:rPr lang="en-GB" sz="1300" b="1" dirty="0" smtClean="0">
                    <a:solidFill>
                      <a:schemeClr val="bg1"/>
                    </a:solidFill>
                  </a:rPr>
                  <a:t>Aggregator</a:t>
                </a:r>
                <a:endParaRPr lang="en-GB" sz="1300" dirty="0" smtClean="0">
                  <a:solidFill>
                    <a:schemeClr val="bg1"/>
                  </a:solidFill>
                </a:endParaRPr>
              </a:p>
            </p:txBody>
          </p:sp>
          <p:grpSp>
            <p:nvGrpSpPr>
              <p:cNvPr id="60" name="Groupe 398"/>
              <p:cNvGrpSpPr>
                <a:grpSpLocks noChangeAspect="1"/>
              </p:cNvGrpSpPr>
              <p:nvPr/>
            </p:nvGrpSpPr>
            <p:grpSpPr>
              <a:xfrm>
                <a:off x="1287981" y="5050221"/>
                <a:ext cx="281637" cy="158823"/>
                <a:chOff x="4000516" y="4493997"/>
                <a:chExt cx="695323" cy="392112"/>
              </a:xfrm>
            </p:grpSpPr>
            <p:sp>
              <p:nvSpPr>
                <p:cNvPr id="61" name="Freeform 155"/>
                <p:cNvSpPr>
                  <a:spLocks/>
                </p:cNvSpPr>
                <p:nvPr/>
              </p:nvSpPr>
              <p:spPr bwMode="auto">
                <a:xfrm>
                  <a:off x="4000516" y="4493997"/>
                  <a:ext cx="339728" cy="392112"/>
                </a:xfrm>
                <a:custGeom>
                  <a:avLst/>
                  <a:gdLst/>
                  <a:ahLst/>
                  <a:cxnLst>
                    <a:cxn ang="0">
                      <a:pos x="134" y="101"/>
                    </a:cxn>
                    <a:cxn ang="0">
                      <a:pos x="113" y="80"/>
                    </a:cxn>
                    <a:cxn ang="0">
                      <a:pos x="134" y="59"/>
                    </a:cxn>
                    <a:cxn ang="0">
                      <a:pos x="135" y="59"/>
                    </a:cxn>
                    <a:cxn ang="0">
                      <a:pos x="135" y="55"/>
                    </a:cxn>
                    <a:cxn ang="0">
                      <a:pos x="119" y="39"/>
                    </a:cxn>
                    <a:cxn ang="0">
                      <a:pos x="96" y="39"/>
                    </a:cxn>
                    <a:cxn ang="0">
                      <a:pos x="96" y="36"/>
                    </a:cxn>
                    <a:cxn ang="0">
                      <a:pos x="96" y="34"/>
                    </a:cxn>
                    <a:cxn ang="0">
                      <a:pos x="107" y="18"/>
                    </a:cxn>
                    <a:cxn ang="0">
                      <a:pos x="89" y="0"/>
                    </a:cxn>
                    <a:cxn ang="0">
                      <a:pos x="71" y="18"/>
                    </a:cxn>
                    <a:cxn ang="0">
                      <a:pos x="80" y="33"/>
                    </a:cxn>
                    <a:cxn ang="0">
                      <a:pos x="79" y="36"/>
                    </a:cxn>
                    <a:cxn ang="0">
                      <a:pos x="79" y="39"/>
                    </a:cxn>
                    <a:cxn ang="0">
                      <a:pos x="54" y="39"/>
                    </a:cxn>
                    <a:cxn ang="0">
                      <a:pos x="39" y="55"/>
                    </a:cxn>
                    <a:cxn ang="0">
                      <a:pos x="39" y="67"/>
                    </a:cxn>
                    <a:cxn ang="0">
                      <a:pos x="36" y="67"/>
                    </a:cxn>
                    <a:cxn ang="0">
                      <a:pos x="35" y="67"/>
                    </a:cxn>
                    <a:cxn ang="0">
                      <a:pos x="18" y="56"/>
                    </a:cxn>
                    <a:cxn ang="0">
                      <a:pos x="0" y="74"/>
                    </a:cxn>
                    <a:cxn ang="0">
                      <a:pos x="18" y="92"/>
                    </a:cxn>
                    <a:cxn ang="0">
                      <a:pos x="34" y="83"/>
                    </a:cxn>
                    <a:cxn ang="0">
                      <a:pos x="36" y="84"/>
                    </a:cxn>
                    <a:cxn ang="0">
                      <a:pos x="39" y="84"/>
                    </a:cxn>
                    <a:cxn ang="0">
                      <a:pos x="39" y="101"/>
                    </a:cxn>
                    <a:cxn ang="0">
                      <a:pos x="54" y="117"/>
                    </a:cxn>
                    <a:cxn ang="0">
                      <a:pos x="100" y="117"/>
                    </a:cxn>
                    <a:cxn ang="0">
                      <a:pos x="100" y="119"/>
                    </a:cxn>
                    <a:cxn ang="0">
                      <a:pos x="100" y="120"/>
                    </a:cxn>
                    <a:cxn ang="0">
                      <a:pos x="89" y="137"/>
                    </a:cxn>
                    <a:cxn ang="0">
                      <a:pos x="107" y="155"/>
                    </a:cxn>
                    <a:cxn ang="0">
                      <a:pos x="125" y="137"/>
                    </a:cxn>
                    <a:cxn ang="0">
                      <a:pos x="116" y="121"/>
                    </a:cxn>
                    <a:cxn ang="0">
                      <a:pos x="117" y="119"/>
                    </a:cxn>
                    <a:cxn ang="0">
                      <a:pos x="117" y="117"/>
                    </a:cxn>
                    <a:cxn ang="0">
                      <a:pos x="119" y="117"/>
                    </a:cxn>
                    <a:cxn ang="0">
                      <a:pos x="135" y="101"/>
                    </a:cxn>
                    <a:cxn ang="0">
                      <a:pos x="135" y="101"/>
                    </a:cxn>
                    <a:cxn ang="0">
                      <a:pos x="134" y="101"/>
                    </a:cxn>
                  </a:cxnLst>
                  <a:rect l="0" t="0" r="r" b="b"/>
                  <a:pathLst>
                    <a:path w="135" h="155">
                      <a:moveTo>
                        <a:pt x="134" y="101"/>
                      </a:moveTo>
                      <a:cubicBezTo>
                        <a:pt x="122" y="101"/>
                        <a:pt x="113" y="91"/>
                        <a:pt x="113" y="80"/>
                      </a:cubicBezTo>
                      <a:cubicBezTo>
                        <a:pt x="113" y="68"/>
                        <a:pt x="122" y="59"/>
                        <a:pt x="134" y="59"/>
                      </a:cubicBezTo>
                      <a:cubicBezTo>
                        <a:pt x="134" y="59"/>
                        <a:pt x="135" y="59"/>
                        <a:pt x="135" y="59"/>
                      </a:cubicBezTo>
                      <a:cubicBezTo>
                        <a:pt x="135" y="55"/>
                        <a:pt x="135" y="55"/>
                        <a:pt x="135" y="55"/>
                      </a:cubicBezTo>
                      <a:cubicBezTo>
                        <a:pt x="135" y="46"/>
                        <a:pt x="128" y="39"/>
                        <a:pt x="119" y="39"/>
                      </a:cubicBezTo>
                      <a:cubicBezTo>
                        <a:pt x="96" y="39"/>
                        <a:pt x="96" y="39"/>
                        <a:pt x="96" y="39"/>
                      </a:cubicBezTo>
                      <a:cubicBezTo>
                        <a:pt x="96" y="36"/>
                        <a:pt x="96" y="36"/>
                        <a:pt x="96" y="36"/>
                      </a:cubicBezTo>
                      <a:cubicBezTo>
                        <a:pt x="96" y="35"/>
                        <a:pt x="96" y="35"/>
                        <a:pt x="96" y="34"/>
                      </a:cubicBezTo>
                      <a:cubicBezTo>
                        <a:pt x="102" y="32"/>
                        <a:pt x="107" y="25"/>
                        <a:pt x="107" y="18"/>
                      </a:cubicBezTo>
                      <a:cubicBezTo>
                        <a:pt x="107" y="8"/>
                        <a:pt x="99" y="0"/>
                        <a:pt x="89" y="0"/>
                      </a:cubicBezTo>
                      <a:cubicBezTo>
                        <a:pt x="79" y="0"/>
                        <a:pt x="71" y="8"/>
                        <a:pt x="71" y="18"/>
                      </a:cubicBezTo>
                      <a:cubicBezTo>
                        <a:pt x="71" y="24"/>
                        <a:pt x="74" y="30"/>
                        <a:pt x="80" y="33"/>
                      </a:cubicBezTo>
                      <a:cubicBezTo>
                        <a:pt x="80" y="34"/>
                        <a:pt x="79" y="35"/>
                        <a:pt x="79" y="36"/>
                      </a:cubicBezTo>
                      <a:cubicBezTo>
                        <a:pt x="79" y="39"/>
                        <a:pt x="79" y="39"/>
                        <a:pt x="79" y="39"/>
                      </a:cubicBezTo>
                      <a:cubicBezTo>
                        <a:pt x="54" y="39"/>
                        <a:pt x="54" y="39"/>
                        <a:pt x="54" y="39"/>
                      </a:cubicBezTo>
                      <a:cubicBezTo>
                        <a:pt x="46" y="39"/>
                        <a:pt x="39" y="46"/>
                        <a:pt x="39" y="55"/>
                      </a:cubicBezTo>
                      <a:cubicBezTo>
                        <a:pt x="39" y="67"/>
                        <a:pt x="39" y="67"/>
                        <a:pt x="39" y="67"/>
                      </a:cubicBezTo>
                      <a:cubicBezTo>
                        <a:pt x="36" y="67"/>
                        <a:pt x="36" y="67"/>
                        <a:pt x="36" y="67"/>
                      </a:cubicBezTo>
                      <a:cubicBezTo>
                        <a:pt x="36" y="67"/>
                        <a:pt x="35" y="67"/>
                        <a:pt x="35" y="67"/>
                      </a:cubicBezTo>
                      <a:cubicBezTo>
                        <a:pt x="32" y="61"/>
                        <a:pt x="25" y="56"/>
                        <a:pt x="18" y="56"/>
                      </a:cubicBezTo>
                      <a:cubicBezTo>
                        <a:pt x="8" y="56"/>
                        <a:pt x="0" y="64"/>
                        <a:pt x="0" y="74"/>
                      </a:cubicBezTo>
                      <a:cubicBezTo>
                        <a:pt x="0" y="84"/>
                        <a:pt x="8" y="92"/>
                        <a:pt x="18" y="92"/>
                      </a:cubicBezTo>
                      <a:cubicBezTo>
                        <a:pt x="25" y="92"/>
                        <a:pt x="30" y="89"/>
                        <a:pt x="34" y="83"/>
                      </a:cubicBezTo>
                      <a:cubicBezTo>
                        <a:pt x="34" y="83"/>
                        <a:pt x="35" y="84"/>
                        <a:pt x="36" y="84"/>
                      </a:cubicBezTo>
                      <a:cubicBezTo>
                        <a:pt x="39" y="84"/>
                        <a:pt x="39" y="84"/>
                        <a:pt x="39" y="84"/>
                      </a:cubicBezTo>
                      <a:cubicBezTo>
                        <a:pt x="39" y="101"/>
                        <a:pt x="39" y="101"/>
                        <a:pt x="39" y="101"/>
                      </a:cubicBezTo>
                      <a:cubicBezTo>
                        <a:pt x="39" y="110"/>
                        <a:pt x="46" y="117"/>
                        <a:pt x="54" y="117"/>
                      </a:cubicBezTo>
                      <a:cubicBezTo>
                        <a:pt x="100" y="117"/>
                        <a:pt x="100" y="117"/>
                        <a:pt x="100" y="117"/>
                      </a:cubicBezTo>
                      <a:cubicBezTo>
                        <a:pt x="100" y="119"/>
                        <a:pt x="100" y="119"/>
                        <a:pt x="100" y="119"/>
                      </a:cubicBezTo>
                      <a:cubicBezTo>
                        <a:pt x="100" y="119"/>
                        <a:pt x="100" y="120"/>
                        <a:pt x="100" y="120"/>
                      </a:cubicBezTo>
                      <a:cubicBezTo>
                        <a:pt x="94" y="123"/>
                        <a:pt x="89" y="129"/>
                        <a:pt x="89" y="137"/>
                      </a:cubicBezTo>
                      <a:cubicBezTo>
                        <a:pt x="89" y="147"/>
                        <a:pt x="97" y="155"/>
                        <a:pt x="107" y="155"/>
                      </a:cubicBezTo>
                      <a:cubicBezTo>
                        <a:pt x="117" y="155"/>
                        <a:pt x="125" y="147"/>
                        <a:pt x="125" y="137"/>
                      </a:cubicBezTo>
                      <a:cubicBezTo>
                        <a:pt x="125" y="130"/>
                        <a:pt x="122" y="124"/>
                        <a:pt x="116" y="121"/>
                      </a:cubicBezTo>
                      <a:cubicBezTo>
                        <a:pt x="117" y="121"/>
                        <a:pt x="117" y="120"/>
                        <a:pt x="117" y="119"/>
                      </a:cubicBezTo>
                      <a:cubicBezTo>
                        <a:pt x="117" y="117"/>
                        <a:pt x="117" y="117"/>
                        <a:pt x="117" y="117"/>
                      </a:cubicBezTo>
                      <a:cubicBezTo>
                        <a:pt x="119" y="117"/>
                        <a:pt x="119" y="117"/>
                        <a:pt x="119" y="117"/>
                      </a:cubicBezTo>
                      <a:cubicBezTo>
                        <a:pt x="128" y="117"/>
                        <a:pt x="135" y="110"/>
                        <a:pt x="135" y="101"/>
                      </a:cubicBezTo>
                      <a:cubicBezTo>
                        <a:pt x="135" y="101"/>
                        <a:pt x="135" y="101"/>
                        <a:pt x="135" y="101"/>
                      </a:cubicBezTo>
                      <a:cubicBezTo>
                        <a:pt x="135" y="101"/>
                        <a:pt x="134" y="101"/>
                        <a:pt x="134" y="101"/>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endParaRPr>
                </a:p>
              </p:txBody>
            </p:sp>
            <p:sp>
              <p:nvSpPr>
                <p:cNvPr id="62" name="Freeform 156"/>
                <p:cNvSpPr>
                  <a:spLocks/>
                </p:cNvSpPr>
                <p:nvPr/>
              </p:nvSpPr>
              <p:spPr bwMode="auto">
                <a:xfrm>
                  <a:off x="4357700" y="4508284"/>
                  <a:ext cx="338139" cy="296861"/>
                </a:xfrm>
                <a:custGeom>
                  <a:avLst/>
                  <a:gdLst/>
                  <a:ahLst/>
                  <a:cxnLst>
                    <a:cxn ang="0">
                      <a:pos x="119" y="39"/>
                    </a:cxn>
                    <a:cxn ang="0">
                      <a:pos x="96" y="39"/>
                    </a:cxn>
                    <a:cxn ang="0">
                      <a:pos x="96" y="36"/>
                    </a:cxn>
                    <a:cxn ang="0">
                      <a:pos x="96" y="34"/>
                    </a:cxn>
                    <a:cxn ang="0">
                      <a:pos x="107" y="18"/>
                    </a:cxn>
                    <a:cxn ang="0">
                      <a:pos x="89" y="0"/>
                    </a:cxn>
                    <a:cxn ang="0">
                      <a:pos x="71" y="18"/>
                    </a:cxn>
                    <a:cxn ang="0">
                      <a:pos x="80" y="33"/>
                    </a:cxn>
                    <a:cxn ang="0">
                      <a:pos x="79" y="36"/>
                    </a:cxn>
                    <a:cxn ang="0">
                      <a:pos x="79" y="39"/>
                    </a:cxn>
                    <a:cxn ang="0">
                      <a:pos x="54" y="39"/>
                    </a:cxn>
                    <a:cxn ang="0">
                      <a:pos x="39" y="54"/>
                    </a:cxn>
                    <a:cxn ang="0">
                      <a:pos x="39" y="67"/>
                    </a:cxn>
                    <a:cxn ang="0">
                      <a:pos x="36" y="67"/>
                    </a:cxn>
                    <a:cxn ang="0">
                      <a:pos x="35" y="67"/>
                    </a:cxn>
                    <a:cxn ang="0">
                      <a:pos x="18" y="56"/>
                    </a:cxn>
                    <a:cxn ang="0">
                      <a:pos x="0" y="74"/>
                    </a:cxn>
                    <a:cxn ang="0">
                      <a:pos x="18" y="92"/>
                    </a:cxn>
                    <a:cxn ang="0">
                      <a:pos x="34" y="83"/>
                    </a:cxn>
                    <a:cxn ang="0">
                      <a:pos x="36" y="84"/>
                    </a:cxn>
                    <a:cxn ang="0">
                      <a:pos x="39" y="84"/>
                    </a:cxn>
                    <a:cxn ang="0">
                      <a:pos x="39" y="101"/>
                    </a:cxn>
                    <a:cxn ang="0">
                      <a:pos x="54" y="117"/>
                    </a:cxn>
                    <a:cxn ang="0">
                      <a:pos x="58" y="117"/>
                    </a:cxn>
                    <a:cxn ang="0">
                      <a:pos x="54" y="104"/>
                    </a:cxn>
                    <a:cxn ang="0">
                      <a:pos x="75" y="83"/>
                    </a:cxn>
                    <a:cxn ang="0">
                      <a:pos x="97" y="104"/>
                    </a:cxn>
                    <a:cxn ang="0">
                      <a:pos x="93" y="117"/>
                    </a:cxn>
                    <a:cxn ang="0">
                      <a:pos x="119" y="117"/>
                    </a:cxn>
                    <a:cxn ang="0">
                      <a:pos x="135" y="101"/>
                    </a:cxn>
                    <a:cxn ang="0">
                      <a:pos x="135" y="54"/>
                    </a:cxn>
                    <a:cxn ang="0">
                      <a:pos x="119" y="39"/>
                    </a:cxn>
                  </a:cxnLst>
                  <a:rect l="0" t="0" r="r" b="b"/>
                  <a:pathLst>
                    <a:path w="135" h="117">
                      <a:moveTo>
                        <a:pt x="119" y="39"/>
                      </a:moveTo>
                      <a:cubicBezTo>
                        <a:pt x="96" y="39"/>
                        <a:pt x="96" y="39"/>
                        <a:pt x="96" y="39"/>
                      </a:cubicBezTo>
                      <a:cubicBezTo>
                        <a:pt x="96" y="36"/>
                        <a:pt x="96" y="36"/>
                        <a:pt x="96" y="36"/>
                      </a:cubicBezTo>
                      <a:cubicBezTo>
                        <a:pt x="96" y="35"/>
                        <a:pt x="96" y="35"/>
                        <a:pt x="96" y="34"/>
                      </a:cubicBezTo>
                      <a:cubicBezTo>
                        <a:pt x="102" y="32"/>
                        <a:pt x="107" y="25"/>
                        <a:pt x="107" y="18"/>
                      </a:cubicBezTo>
                      <a:cubicBezTo>
                        <a:pt x="107" y="8"/>
                        <a:pt x="99" y="0"/>
                        <a:pt x="89" y="0"/>
                      </a:cubicBezTo>
                      <a:cubicBezTo>
                        <a:pt x="79" y="0"/>
                        <a:pt x="71" y="8"/>
                        <a:pt x="71" y="18"/>
                      </a:cubicBezTo>
                      <a:cubicBezTo>
                        <a:pt x="71" y="24"/>
                        <a:pt x="75" y="30"/>
                        <a:pt x="80" y="33"/>
                      </a:cubicBezTo>
                      <a:cubicBezTo>
                        <a:pt x="80" y="34"/>
                        <a:pt x="79" y="35"/>
                        <a:pt x="79" y="36"/>
                      </a:cubicBezTo>
                      <a:cubicBezTo>
                        <a:pt x="79" y="39"/>
                        <a:pt x="79" y="39"/>
                        <a:pt x="79" y="39"/>
                      </a:cubicBezTo>
                      <a:cubicBezTo>
                        <a:pt x="54" y="39"/>
                        <a:pt x="54" y="39"/>
                        <a:pt x="54" y="39"/>
                      </a:cubicBezTo>
                      <a:cubicBezTo>
                        <a:pt x="46" y="39"/>
                        <a:pt x="39" y="46"/>
                        <a:pt x="39" y="54"/>
                      </a:cubicBezTo>
                      <a:cubicBezTo>
                        <a:pt x="39" y="67"/>
                        <a:pt x="39" y="67"/>
                        <a:pt x="39" y="67"/>
                      </a:cubicBezTo>
                      <a:cubicBezTo>
                        <a:pt x="36" y="67"/>
                        <a:pt x="36" y="67"/>
                        <a:pt x="36" y="67"/>
                      </a:cubicBezTo>
                      <a:cubicBezTo>
                        <a:pt x="36" y="67"/>
                        <a:pt x="35" y="67"/>
                        <a:pt x="35" y="67"/>
                      </a:cubicBezTo>
                      <a:cubicBezTo>
                        <a:pt x="32" y="61"/>
                        <a:pt x="26" y="56"/>
                        <a:pt x="18" y="56"/>
                      </a:cubicBezTo>
                      <a:cubicBezTo>
                        <a:pt x="8" y="56"/>
                        <a:pt x="0" y="64"/>
                        <a:pt x="0" y="74"/>
                      </a:cubicBezTo>
                      <a:cubicBezTo>
                        <a:pt x="0" y="84"/>
                        <a:pt x="8" y="92"/>
                        <a:pt x="18" y="92"/>
                      </a:cubicBezTo>
                      <a:cubicBezTo>
                        <a:pt x="25" y="92"/>
                        <a:pt x="31" y="88"/>
                        <a:pt x="34" y="83"/>
                      </a:cubicBezTo>
                      <a:cubicBezTo>
                        <a:pt x="34" y="83"/>
                        <a:pt x="35" y="84"/>
                        <a:pt x="36" y="84"/>
                      </a:cubicBezTo>
                      <a:cubicBezTo>
                        <a:pt x="39" y="84"/>
                        <a:pt x="39" y="84"/>
                        <a:pt x="39" y="84"/>
                      </a:cubicBezTo>
                      <a:cubicBezTo>
                        <a:pt x="39" y="101"/>
                        <a:pt x="39" y="101"/>
                        <a:pt x="39" y="101"/>
                      </a:cubicBezTo>
                      <a:cubicBezTo>
                        <a:pt x="39" y="110"/>
                        <a:pt x="46" y="117"/>
                        <a:pt x="54" y="117"/>
                      </a:cubicBezTo>
                      <a:cubicBezTo>
                        <a:pt x="58" y="117"/>
                        <a:pt x="58" y="117"/>
                        <a:pt x="58" y="117"/>
                      </a:cubicBezTo>
                      <a:cubicBezTo>
                        <a:pt x="56" y="113"/>
                        <a:pt x="54" y="109"/>
                        <a:pt x="54" y="104"/>
                      </a:cubicBezTo>
                      <a:cubicBezTo>
                        <a:pt x="54" y="93"/>
                        <a:pt x="64" y="83"/>
                        <a:pt x="75" y="83"/>
                      </a:cubicBezTo>
                      <a:cubicBezTo>
                        <a:pt x="87" y="83"/>
                        <a:pt x="97" y="93"/>
                        <a:pt x="97" y="104"/>
                      </a:cubicBezTo>
                      <a:cubicBezTo>
                        <a:pt x="97" y="109"/>
                        <a:pt x="95" y="113"/>
                        <a:pt x="93" y="117"/>
                      </a:cubicBezTo>
                      <a:cubicBezTo>
                        <a:pt x="119" y="117"/>
                        <a:pt x="119" y="117"/>
                        <a:pt x="119" y="117"/>
                      </a:cubicBezTo>
                      <a:cubicBezTo>
                        <a:pt x="128" y="117"/>
                        <a:pt x="135" y="110"/>
                        <a:pt x="135" y="101"/>
                      </a:cubicBezTo>
                      <a:cubicBezTo>
                        <a:pt x="135" y="54"/>
                        <a:pt x="135" y="54"/>
                        <a:pt x="135" y="54"/>
                      </a:cubicBezTo>
                      <a:cubicBezTo>
                        <a:pt x="135" y="46"/>
                        <a:pt x="128" y="39"/>
                        <a:pt x="119" y="39"/>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endParaRPr>
                </a:p>
              </p:txBody>
            </p:sp>
          </p:grpSp>
        </p:grpSp>
        <p:sp>
          <p:nvSpPr>
            <p:cNvPr id="20" name="Rounded Rectangle 19"/>
            <p:cNvSpPr/>
            <p:nvPr/>
          </p:nvSpPr>
          <p:spPr bwMode="auto">
            <a:xfrm>
              <a:off x="1117460" y="1276432"/>
              <a:ext cx="1304500" cy="313962"/>
            </a:xfrm>
            <a:prstGeom prst="roundRect">
              <a:avLst/>
            </a:prstGeom>
            <a:solidFill>
              <a:srgbClr val="FFC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Aft>
                  <a:spcPts val="300"/>
                </a:spcAft>
              </a:pPr>
              <a:r>
                <a:rPr lang="en-GB" sz="1300" b="1" dirty="0" smtClean="0">
                  <a:solidFill>
                    <a:schemeClr val="bg1"/>
                  </a:solidFill>
                </a:rPr>
                <a:t>Enricher</a:t>
              </a:r>
              <a:endParaRPr lang="en-GB" sz="1300" dirty="0" smtClean="0">
                <a:solidFill>
                  <a:schemeClr val="bg1"/>
                </a:solidFill>
              </a:endParaRPr>
            </a:p>
          </p:txBody>
        </p:sp>
        <p:grpSp>
          <p:nvGrpSpPr>
            <p:cNvPr id="21" name="Groupe 583"/>
            <p:cNvGrpSpPr>
              <a:grpSpLocks noChangeAspect="1"/>
            </p:cNvGrpSpPr>
            <p:nvPr/>
          </p:nvGrpSpPr>
          <p:grpSpPr>
            <a:xfrm>
              <a:off x="1174368" y="1398417"/>
              <a:ext cx="368477" cy="157124"/>
              <a:chOff x="3143251" y="3136892"/>
              <a:chExt cx="581012" cy="334972"/>
            </a:xfrm>
          </p:grpSpPr>
          <p:sp>
            <p:nvSpPr>
              <p:cNvPr id="36" name="Freeform 243"/>
              <p:cNvSpPr>
                <a:spLocks/>
              </p:cNvSpPr>
              <p:nvPr/>
            </p:nvSpPr>
            <p:spPr bwMode="auto">
              <a:xfrm>
                <a:off x="3540114" y="3151181"/>
                <a:ext cx="184149" cy="276224"/>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37" name="Freeform 244"/>
              <p:cNvSpPr>
                <a:spLocks/>
              </p:cNvSpPr>
              <p:nvPr/>
            </p:nvSpPr>
            <p:spPr bwMode="auto">
              <a:xfrm>
                <a:off x="3162293" y="3136892"/>
                <a:ext cx="311151" cy="238124"/>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38" name="Oval 245"/>
              <p:cNvSpPr>
                <a:spLocks noChangeArrowheads="1"/>
              </p:cNvSpPr>
              <p:nvPr/>
            </p:nvSpPr>
            <p:spPr bwMode="auto">
              <a:xfrm>
                <a:off x="3587751" y="3387726"/>
                <a:ext cx="84138" cy="8413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39" name="Oval 246"/>
              <p:cNvSpPr>
                <a:spLocks noChangeArrowheads="1"/>
              </p:cNvSpPr>
              <p:nvPr/>
            </p:nvSpPr>
            <p:spPr bwMode="auto">
              <a:xfrm>
                <a:off x="3201982" y="3387720"/>
                <a:ext cx="84137" cy="8413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0" name="Line 247"/>
              <p:cNvSpPr>
                <a:spLocks noChangeShapeType="1"/>
              </p:cNvSpPr>
              <p:nvPr/>
            </p:nvSpPr>
            <p:spPr bwMode="auto">
              <a:xfrm flipH="1">
                <a:off x="3303589" y="3411538"/>
                <a:ext cx="214313"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1" name="Line 248"/>
              <p:cNvSpPr>
                <a:spLocks noChangeShapeType="1"/>
              </p:cNvSpPr>
              <p:nvPr/>
            </p:nvSpPr>
            <p:spPr bwMode="auto">
              <a:xfrm flipH="1">
                <a:off x="3143251" y="3411538"/>
                <a:ext cx="41275"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2" name="Freeform 249"/>
              <p:cNvSpPr>
                <a:spLocks/>
              </p:cNvSpPr>
              <p:nvPr/>
            </p:nvSpPr>
            <p:spPr bwMode="auto">
              <a:xfrm>
                <a:off x="3579814" y="3254376"/>
                <a:ext cx="87313" cy="61913"/>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3" name="Freeform 250"/>
              <p:cNvSpPr>
                <a:spLocks/>
              </p:cNvSpPr>
              <p:nvPr/>
            </p:nvSpPr>
            <p:spPr bwMode="auto">
              <a:xfrm>
                <a:off x="3398839" y="3246438"/>
                <a:ext cx="14288" cy="61913"/>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4" name="Freeform 251"/>
              <p:cNvSpPr>
                <a:spLocks/>
              </p:cNvSpPr>
              <p:nvPr/>
            </p:nvSpPr>
            <p:spPr bwMode="auto">
              <a:xfrm>
                <a:off x="3406776" y="3235326"/>
                <a:ext cx="17463" cy="1587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5" name="Freeform 252"/>
              <p:cNvSpPr>
                <a:spLocks/>
              </p:cNvSpPr>
              <p:nvPr/>
            </p:nvSpPr>
            <p:spPr bwMode="auto">
              <a:xfrm>
                <a:off x="3267076" y="3341688"/>
                <a:ext cx="96838" cy="11113"/>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6" name="Freeform 253"/>
              <p:cNvSpPr>
                <a:spLocks/>
              </p:cNvSpPr>
              <p:nvPr/>
            </p:nvSpPr>
            <p:spPr bwMode="auto">
              <a:xfrm>
                <a:off x="3355976" y="3335338"/>
                <a:ext cx="17463" cy="1587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7" name="Freeform 254"/>
              <p:cNvSpPr>
                <a:spLocks/>
              </p:cNvSpPr>
              <p:nvPr/>
            </p:nvSpPr>
            <p:spPr bwMode="auto">
              <a:xfrm>
                <a:off x="3244851" y="3159126"/>
                <a:ext cx="49213" cy="26988"/>
              </a:xfrm>
              <a:custGeom>
                <a:avLst/>
                <a:gdLst/>
                <a:ahLst/>
                <a:cxnLst>
                  <a:cxn ang="0">
                    <a:pos x="25" y="0"/>
                  </a:cxn>
                  <a:cxn ang="0">
                    <a:pos x="0" y="14"/>
                  </a:cxn>
                </a:cxnLst>
                <a:rect l="0" t="0" r="r" b="b"/>
                <a:pathLst>
                  <a:path w="25" h="14">
                    <a:moveTo>
                      <a:pt x="25" y="0"/>
                    </a:moveTo>
                    <a:cubicBezTo>
                      <a:pt x="16" y="2"/>
                      <a:pt x="7" y="7"/>
                      <a:pt x="0" y="1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8" name="Freeform 255"/>
              <p:cNvSpPr>
                <a:spLocks/>
              </p:cNvSpPr>
              <p:nvPr/>
            </p:nvSpPr>
            <p:spPr bwMode="auto">
              <a:xfrm>
                <a:off x="3236914" y="3179763"/>
                <a:ext cx="15875" cy="17463"/>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49" name="Freeform 256"/>
              <p:cNvSpPr>
                <a:spLocks/>
              </p:cNvSpPr>
              <p:nvPr/>
            </p:nvSpPr>
            <p:spPr bwMode="auto">
              <a:xfrm>
                <a:off x="3346451" y="3162301"/>
                <a:ext cx="52388" cy="39688"/>
              </a:xfrm>
              <a:custGeom>
                <a:avLst/>
                <a:gdLst/>
                <a:ahLst/>
                <a:cxnLst>
                  <a:cxn ang="0">
                    <a:pos x="27" y="21"/>
                  </a:cxn>
                  <a:cxn ang="0">
                    <a:pos x="0" y="0"/>
                  </a:cxn>
                </a:cxnLst>
                <a:rect l="0" t="0" r="r" b="b"/>
                <a:pathLst>
                  <a:path w="27" h="21">
                    <a:moveTo>
                      <a:pt x="27" y="21"/>
                    </a:moveTo>
                    <a:cubicBezTo>
                      <a:pt x="21" y="11"/>
                      <a:pt x="11" y="4"/>
                      <a:pt x="0"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0" name="Freeform 257"/>
              <p:cNvSpPr>
                <a:spLocks/>
              </p:cNvSpPr>
              <p:nvPr/>
            </p:nvSpPr>
            <p:spPr bwMode="auto">
              <a:xfrm>
                <a:off x="3333751" y="3154363"/>
                <a:ext cx="15875" cy="17463"/>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1" name="Freeform 258"/>
              <p:cNvSpPr>
                <a:spLocks/>
              </p:cNvSpPr>
              <p:nvPr/>
            </p:nvSpPr>
            <p:spPr bwMode="auto">
              <a:xfrm>
                <a:off x="3216276" y="3225801"/>
                <a:ext cx="14288" cy="77788"/>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2" name="Freeform 259"/>
              <p:cNvSpPr>
                <a:spLocks/>
              </p:cNvSpPr>
              <p:nvPr/>
            </p:nvSpPr>
            <p:spPr bwMode="auto">
              <a:xfrm>
                <a:off x="3219451" y="3295651"/>
                <a:ext cx="15875" cy="17463"/>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3" name="Line 260"/>
              <p:cNvSpPr>
                <a:spLocks noChangeShapeType="1"/>
              </p:cNvSpPr>
              <p:nvPr/>
            </p:nvSpPr>
            <p:spPr bwMode="auto">
              <a:xfrm>
                <a:off x="3398838" y="3308350"/>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4" name="Freeform 261"/>
              <p:cNvSpPr>
                <a:spLocks/>
              </p:cNvSpPr>
              <p:nvPr/>
            </p:nvSpPr>
            <p:spPr bwMode="auto">
              <a:xfrm>
                <a:off x="3263891" y="3189282"/>
                <a:ext cx="119063" cy="115887"/>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5" name="Oval 262"/>
              <p:cNvSpPr>
                <a:spLocks noChangeArrowheads="1"/>
              </p:cNvSpPr>
              <p:nvPr/>
            </p:nvSpPr>
            <p:spPr bwMode="auto">
              <a:xfrm>
                <a:off x="3330576" y="3252788"/>
                <a:ext cx="23813" cy="23813"/>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6" name="Oval 263"/>
              <p:cNvSpPr>
                <a:spLocks noChangeArrowheads="1"/>
              </p:cNvSpPr>
              <p:nvPr/>
            </p:nvSpPr>
            <p:spPr bwMode="auto">
              <a:xfrm>
                <a:off x="3286126" y="3211513"/>
                <a:ext cx="20638" cy="22225"/>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7" name="Freeform 264"/>
              <p:cNvSpPr>
                <a:spLocks/>
              </p:cNvSpPr>
              <p:nvPr/>
            </p:nvSpPr>
            <p:spPr bwMode="auto">
              <a:xfrm>
                <a:off x="3249614" y="3254376"/>
                <a:ext cx="49213" cy="5238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sp>
            <p:nvSpPr>
              <p:cNvPr id="58" name="Freeform 265"/>
              <p:cNvSpPr>
                <a:spLocks/>
              </p:cNvSpPr>
              <p:nvPr/>
            </p:nvSpPr>
            <p:spPr bwMode="auto">
              <a:xfrm>
                <a:off x="3267067" y="3271824"/>
                <a:ext cx="14288" cy="17463"/>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Arial" pitchFamily="34" charset="0"/>
                  <a:cs typeface="Arial" pitchFamily="34" charset="0"/>
                </a:endParaRPr>
              </a:p>
            </p:txBody>
          </p:sp>
        </p:grpSp>
        <p:grpSp>
          <p:nvGrpSpPr>
            <p:cNvPr id="22" name="Group 21"/>
            <p:cNvGrpSpPr/>
            <p:nvPr/>
          </p:nvGrpSpPr>
          <p:grpSpPr>
            <a:xfrm>
              <a:off x="1117927" y="1769509"/>
              <a:ext cx="1304501" cy="291537"/>
              <a:chOff x="383834" y="2196075"/>
              <a:chExt cx="1600229" cy="435893"/>
            </a:xfrm>
            <a:solidFill>
              <a:srgbClr val="FF9900"/>
            </a:solidFill>
          </p:grpSpPr>
          <p:sp>
            <p:nvSpPr>
              <p:cNvPr id="25" name="Rounded Rectangle 24"/>
              <p:cNvSpPr/>
              <p:nvPr/>
            </p:nvSpPr>
            <p:spPr bwMode="auto">
              <a:xfrm>
                <a:off x="383834" y="2196075"/>
                <a:ext cx="1600229" cy="435893"/>
              </a:xfrm>
              <a:prstGeom prst="round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Aft>
                    <a:spcPts val="300"/>
                  </a:spcAft>
                </a:pPr>
                <a:r>
                  <a:rPr lang="en-GB" sz="1300" b="1" dirty="0" smtClean="0">
                    <a:solidFill>
                      <a:schemeClr val="bg1"/>
                    </a:solidFill>
                  </a:rPr>
                  <a:t>Supplier</a:t>
                </a:r>
                <a:endParaRPr lang="en-GB" sz="1300" dirty="0" smtClean="0">
                  <a:solidFill>
                    <a:schemeClr val="bg1"/>
                  </a:solidFill>
                </a:endParaRPr>
              </a:p>
            </p:txBody>
          </p:sp>
          <p:grpSp>
            <p:nvGrpSpPr>
              <p:cNvPr id="26" name="Groupe 581"/>
              <p:cNvGrpSpPr/>
              <p:nvPr/>
            </p:nvGrpSpPr>
            <p:grpSpPr>
              <a:xfrm>
                <a:off x="518796" y="2273300"/>
                <a:ext cx="332104" cy="315914"/>
                <a:chOff x="1604964" y="3111501"/>
                <a:chExt cx="328613" cy="360362"/>
              </a:xfrm>
              <a:grpFill/>
            </p:grpSpPr>
            <p:sp>
              <p:nvSpPr>
                <p:cNvPr id="27" name="Freeform 266"/>
                <p:cNvSpPr>
                  <a:spLocks/>
                </p:cNvSpPr>
                <p:nvPr/>
              </p:nvSpPr>
              <p:spPr bwMode="auto">
                <a:xfrm>
                  <a:off x="1604964" y="3192463"/>
                  <a:ext cx="247650" cy="238125"/>
                </a:xfrm>
                <a:custGeom>
                  <a:avLst/>
                  <a:gdLst/>
                  <a:ahLst/>
                  <a:cxnLst>
                    <a:cxn ang="0">
                      <a:pos x="106" y="105"/>
                    </a:cxn>
                    <a:cxn ang="0">
                      <a:pos x="0" y="105"/>
                    </a:cxn>
                    <a:cxn ang="0">
                      <a:pos x="0" y="32"/>
                    </a:cxn>
                    <a:cxn ang="0">
                      <a:pos x="156" y="0"/>
                    </a:cxn>
                    <a:cxn ang="0">
                      <a:pos x="123" y="150"/>
                    </a:cxn>
                  </a:cxnLst>
                  <a:rect l="0" t="0" r="r" b="b"/>
                  <a:pathLst>
                    <a:path w="156" h="150">
                      <a:moveTo>
                        <a:pt x="106" y="105"/>
                      </a:moveTo>
                      <a:lnTo>
                        <a:pt x="0" y="105"/>
                      </a:lnTo>
                      <a:lnTo>
                        <a:pt x="0" y="32"/>
                      </a:lnTo>
                      <a:lnTo>
                        <a:pt x="156" y="0"/>
                      </a:lnTo>
                      <a:lnTo>
                        <a:pt x="123" y="150"/>
                      </a:ln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8" name="Freeform 267"/>
                <p:cNvSpPr>
                  <a:spLocks/>
                </p:cNvSpPr>
                <p:nvPr/>
              </p:nvSpPr>
              <p:spPr bwMode="auto">
                <a:xfrm>
                  <a:off x="1852614" y="3133726"/>
                  <a:ext cx="80963" cy="58738"/>
                </a:xfrm>
                <a:custGeom>
                  <a:avLst/>
                  <a:gdLst/>
                  <a:ahLst/>
                  <a:cxnLst>
                    <a:cxn ang="0">
                      <a:pos x="0" y="37"/>
                    </a:cxn>
                    <a:cxn ang="0">
                      <a:pos x="6" y="7"/>
                    </a:cxn>
                    <a:cxn ang="0">
                      <a:pos x="51" y="0"/>
                    </a:cxn>
                  </a:cxnLst>
                  <a:rect l="0" t="0" r="r" b="b"/>
                  <a:pathLst>
                    <a:path w="51" h="37">
                      <a:moveTo>
                        <a:pt x="0" y="37"/>
                      </a:moveTo>
                      <a:lnTo>
                        <a:pt x="6" y="7"/>
                      </a:lnTo>
                      <a:lnTo>
                        <a:pt x="51" y="0"/>
                      </a:ln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9" name="Freeform 268"/>
                <p:cNvSpPr>
                  <a:spLocks/>
                </p:cNvSpPr>
                <p:nvPr/>
              </p:nvSpPr>
              <p:spPr bwMode="auto">
                <a:xfrm>
                  <a:off x="1627189" y="3162301"/>
                  <a:ext cx="77788" cy="71438"/>
                </a:xfrm>
                <a:custGeom>
                  <a:avLst/>
                  <a:gdLst/>
                  <a:ahLst/>
                  <a:cxnLst>
                    <a:cxn ang="0">
                      <a:pos x="10" y="45"/>
                    </a:cxn>
                    <a:cxn ang="0">
                      <a:pos x="0" y="11"/>
                    </a:cxn>
                    <a:cxn ang="0">
                      <a:pos x="38" y="0"/>
                    </a:cxn>
                    <a:cxn ang="0">
                      <a:pos x="49" y="37"/>
                    </a:cxn>
                  </a:cxnLst>
                  <a:rect l="0" t="0" r="r" b="b"/>
                  <a:pathLst>
                    <a:path w="49" h="45">
                      <a:moveTo>
                        <a:pt x="10" y="45"/>
                      </a:moveTo>
                      <a:lnTo>
                        <a:pt x="0" y="11"/>
                      </a:lnTo>
                      <a:lnTo>
                        <a:pt x="38" y="0"/>
                      </a:lnTo>
                      <a:lnTo>
                        <a:pt x="49" y="37"/>
                      </a:ln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0" name="Freeform 269"/>
                <p:cNvSpPr>
                  <a:spLocks/>
                </p:cNvSpPr>
                <p:nvPr/>
              </p:nvSpPr>
              <p:spPr bwMode="auto">
                <a:xfrm>
                  <a:off x="1785939" y="3430588"/>
                  <a:ext cx="41275" cy="41275"/>
                </a:xfrm>
                <a:custGeom>
                  <a:avLst/>
                  <a:gdLst/>
                  <a:ahLst/>
                  <a:cxnLst>
                    <a:cxn ang="0">
                      <a:pos x="11" y="0"/>
                    </a:cxn>
                    <a:cxn ang="0">
                      <a:pos x="21" y="11"/>
                    </a:cxn>
                    <a:cxn ang="0">
                      <a:pos x="11" y="21"/>
                    </a:cxn>
                    <a:cxn ang="0">
                      <a:pos x="0" y="11"/>
                    </a:cxn>
                    <a:cxn ang="0">
                      <a:pos x="0" y="9"/>
                    </a:cxn>
                  </a:cxnLst>
                  <a:rect l="0" t="0" r="r" b="b"/>
                  <a:pathLst>
                    <a:path w="21" h="21">
                      <a:moveTo>
                        <a:pt x="11" y="0"/>
                      </a:moveTo>
                      <a:cubicBezTo>
                        <a:pt x="17" y="0"/>
                        <a:pt x="21" y="5"/>
                        <a:pt x="21" y="11"/>
                      </a:cubicBezTo>
                      <a:cubicBezTo>
                        <a:pt x="21" y="16"/>
                        <a:pt x="17" y="21"/>
                        <a:pt x="11" y="21"/>
                      </a:cubicBezTo>
                      <a:cubicBezTo>
                        <a:pt x="5" y="21"/>
                        <a:pt x="0" y="16"/>
                        <a:pt x="0" y="11"/>
                      </a:cubicBezTo>
                      <a:cubicBezTo>
                        <a:pt x="0" y="10"/>
                        <a:pt x="0" y="10"/>
                        <a:pt x="0" y="9"/>
                      </a:cubicBez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1" name="Freeform 270"/>
                <p:cNvSpPr>
                  <a:spLocks/>
                </p:cNvSpPr>
                <p:nvPr/>
              </p:nvSpPr>
              <p:spPr bwMode="auto">
                <a:xfrm>
                  <a:off x="1604964" y="3430588"/>
                  <a:ext cx="39688" cy="41275"/>
                </a:xfrm>
                <a:custGeom>
                  <a:avLst/>
                  <a:gdLst/>
                  <a:ahLst/>
                  <a:cxnLst>
                    <a:cxn ang="0">
                      <a:pos x="10" y="0"/>
                    </a:cxn>
                    <a:cxn ang="0">
                      <a:pos x="0" y="11"/>
                    </a:cxn>
                    <a:cxn ang="0">
                      <a:pos x="10" y="21"/>
                    </a:cxn>
                    <a:cxn ang="0">
                      <a:pos x="21" y="11"/>
                    </a:cxn>
                    <a:cxn ang="0">
                      <a:pos x="21" y="9"/>
                    </a:cxn>
                  </a:cxnLst>
                  <a:rect l="0" t="0" r="r" b="b"/>
                  <a:pathLst>
                    <a:path w="21" h="21">
                      <a:moveTo>
                        <a:pt x="10" y="0"/>
                      </a:moveTo>
                      <a:cubicBezTo>
                        <a:pt x="4" y="0"/>
                        <a:pt x="0" y="5"/>
                        <a:pt x="0" y="11"/>
                      </a:cubicBezTo>
                      <a:cubicBezTo>
                        <a:pt x="0" y="16"/>
                        <a:pt x="4" y="21"/>
                        <a:pt x="10" y="21"/>
                      </a:cubicBezTo>
                      <a:cubicBezTo>
                        <a:pt x="16" y="21"/>
                        <a:pt x="21" y="16"/>
                        <a:pt x="21" y="11"/>
                      </a:cubicBezTo>
                      <a:cubicBezTo>
                        <a:pt x="21" y="10"/>
                        <a:pt x="21" y="10"/>
                        <a:pt x="21" y="9"/>
                      </a:cubicBez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2" name="Line 271"/>
                <p:cNvSpPr>
                  <a:spLocks noChangeShapeType="1"/>
                </p:cNvSpPr>
                <p:nvPr/>
              </p:nvSpPr>
              <p:spPr bwMode="auto">
                <a:xfrm>
                  <a:off x="1624014" y="3430588"/>
                  <a:ext cx="184150" cy="1588"/>
                </a:xfrm>
                <a:prstGeom prst="line">
                  <a:avLst/>
                </a:pr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3" name="Freeform 272"/>
                <p:cNvSpPr>
                  <a:spLocks/>
                </p:cNvSpPr>
                <p:nvPr/>
              </p:nvSpPr>
              <p:spPr bwMode="auto">
                <a:xfrm>
                  <a:off x="1698626" y="3144838"/>
                  <a:ext cx="84138" cy="65088"/>
                </a:xfrm>
                <a:custGeom>
                  <a:avLst/>
                  <a:gdLst/>
                  <a:ahLst/>
                  <a:cxnLst>
                    <a:cxn ang="0">
                      <a:pos x="0" y="31"/>
                    </a:cxn>
                    <a:cxn ang="0">
                      <a:pos x="19" y="0"/>
                    </a:cxn>
                    <a:cxn ang="0">
                      <a:pos x="53" y="19"/>
                    </a:cxn>
                    <a:cxn ang="0">
                      <a:pos x="41" y="41"/>
                    </a:cxn>
                  </a:cxnLst>
                  <a:rect l="0" t="0" r="r" b="b"/>
                  <a:pathLst>
                    <a:path w="53" h="41">
                      <a:moveTo>
                        <a:pt x="0" y="31"/>
                      </a:moveTo>
                      <a:lnTo>
                        <a:pt x="19" y="0"/>
                      </a:lnTo>
                      <a:lnTo>
                        <a:pt x="53" y="19"/>
                      </a:lnTo>
                      <a:lnTo>
                        <a:pt x="41" y="41"/>
                      </a:ln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4" name="Freeform 273"/>
                <p:cNvSpPr>
                  <a:spLocks/>
                </p:cNvSpPr>
                <p:nvPr/>
              </p:nvSpPr>
              <p:spPr bwMode="auto">
                <a:xfrm>
                  <a:off x="1754189" y="3119438"/>
                  <a:ext cx="87313" cy="74613"/>
                </a:xfrm>
                <a:custGeom>
                  <a:avLst/>
                  <a:gdLst/>
                  <a:ahLst/>
                  <a:cxnLst>
                    <a:cxn ang="0">
                      <a:pos x="2" y="27"/>
                    </a:cxn>
                    <a:cxn ang="0">
                      <a:pos x="0" y="7"/>
                    </a:cxn>
                    <a:cxn ang="0">
                      <a:pos x="47" y="0"/>
                    </a:cxn>
                    <a:cxn ang="0">
                      <a:pos x="55" y="47"/>
                    </a:cxn>
                  </a:cxnLst>
                  <a:rect l="0" t="0" r="r" b="b"/>
                  <a:pathLst>
                    <a:path w="55" h="47">
                      <a:moveTo>
                        <a:pt x="2" y="27"/>
                      </a:moveTo>
                      <a:lnTo>
                        <a:pt x="0" y="7"/>
                      </a:lnTo>
                      <a:lnTo>
                        <a:pt x="47" y="0"/>
                      </a:lnTo>
                      <a:lnTo>
                        <a:pt x="55" y="47"/>
                      </a:ln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5" name="Freeform 274"/>
                <p:cNvSpPr>
                  <a:spLocks/>
                </p:cNvSpPr>
                <p:nvPr/>
              </p:nvSpPr>
              <p:spPr bwMode="auto">
                <a:xfrm>
                  <a:off x="1676401" y="3111501"/>
                  <a:ext cx="79375" cy="50800"/>
                </a:xfrm>
                <a:custGeom>
                  <a:avLst/>
                  <a:gdLst/>
                  <a:ahLst/>
                  <a:cxnLst>
                    <a:cxn ang="0">
                      <a:pos x="0" y="26"/>
                    </a:cxn>
                    <a:cxn ang="0">
                      <a:pos x="0" y="0"/>
                    </a:cxn>
                    <a:cxn ang="0">
                      <a:pos x="41" y="0"/>
                    </a:cxn>
                    <a:cxn ang="0">
                      <a:pos x="41" y="9"/>
                    </a:cxn>
                  </a:cxnLst>
                  <a:rect l="0" t="0" r="r" b="b"/>
                  <a:pathLst>
                    <a:path w="41" h="26">
                      <a:moveTo>
                        <a:pt x="0" y="26"/>
                      </a:moveTo>
                      <a:cubicBezTo>
                        <a:pt x="0" y="0"/>
                        <a:pt x="0" y="0"/>
                        <a:pt x="0" y="0"/>
                      </a:cubicBezTo>
                      <a:cubicBezTo>
                        <a:pt x="41" y="0"/>
                        <a:pt x="41" y="0"/>
                        <a:pt x="41" y="0"/>
                      </a:cubicBezTo>
                      <a:cubicBezTo>
                        <a:pt x="41" y="3"/>
                        <a:pt x="41" y="7"/>
                        <a:pt x="41" y="9"/>
                      </a:cubicBezTo>
                    </a:path>
                  </a:pathLst>
                </a:custGeom>
                <a:grpFill/>
                <a:ln w="9525"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grpSp>
        <p:sp>
          <p:nvSpPr>
            <p:cNvPr id="24" name="TextBox 23"/>
            <p:cNvSpPr txBox="1"/>
            <p:nvPr/>
          </p:nvSpPr>
          <p:spPr>
            <a:xfrm>
              <a:off x="893027" y="979280"/>
              <a:ext cx="5760000" cy="216306"/>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nl-NL" sz="1600" b="1" dirty="0" smtClean="0">
                  <a:solidFill>
                    <a:srgbClr val="2C3581"/>
                  </a:solidFill>
                  <a:latin typeface="Calibri" pitchFamily="34" charset="0"/>
                  <a:cs typeface="Calibri" pitchFamily="34" charset="0"/>
                </a:rPr>
                <a:t>Respondents as their Open Data Value Chain archetype</a:t>
              </a:r>
              <a:endParaRPr kumimoji="0" lang="nl-NL" sz="1600" b="1" u="none" strike="noStrike" kern="1200" cap="none" spc="0" normalizeH="0" baseline="0" noProof="0" dirty="0" smtClean="0">
                <a:ln>
                  <a:noFill/>
                </a:ln>
                <a:solidFill>
                  <a:srgbClr val="2C3581"/>
                </a:solidFill>
                <a:effectLst/>
                <a:uLnTx/>
                <a:uFillTx/>
                <a:latin typeface="Calibri" pitchFamily="34" charset="0"/>
                <a:cs typeface="Calibri" pitchFamily="34" charset="0"/>
              </a:endParaRPr>
            </a:p>
          </p:txBody>
        </p:sp>
      </p:grpSp>
      <p:sp>
        <p:nvSpPr>
          <p:cNvPr id="98" name="Rounded Rectangle 97"/>
          <p:cNvSpPr/>
          <p:nvPr/>
        </p:nvSpPr>
        <p:spPr bwMode="auto">
          <a:xfrm>
            <a:off x="6321000" y="1052736"/>
            <a:ext cx="3173063" cy="2673835"/>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smtClean="0">
                <a:solidFill>
                  <a:schemeClr val="tx1"/>
                </a:solidFill>
              </a:rPr>
              <a:t>The emergence of Data Brokers</a:t>
            </a:r>
          </a:p>
          <a:p>
            <a:pPr lvl="0"/>
            <a:r>
              <a:rPr lang="en-US" sz="1600" b="1" dirty="0" smtClean="0">
                <a:solidFill>
                  <a:schemeClr val="tx1"/>
                </a:solidFill>
              </a:rPr>
              <a:t> </a:t>
            </a:r>
          </a:p>
          <a:p>
            <a:pPr marL="182563" lvl="0" indent="-182563">
              <a:lnSpc>
                <a:spcPct val="90000"/>
              </a:lnSpc>
              <a:spcBef>
                <a:spcPts val="0"/>
              </a:spcBef>
              <a:spcAft>
                <a:spcPts val="400"/>
              </a:spcAft>
              <a:buClr>
                <a:srgbClr val="0070C0"/>
              </a:buClr>
              <a:buSzPct val="100000"/>
              <a:buBlip>
                <a:blip r:embed="rId3"/>
              </a:buBlip>
            </a:pPr>
            <a:r>
              <a:rPr lang="en-US" sz="1400" dirty="0" smtClean="0">
                <a:solidFill>
                  <a:schemeClr val="tx1"/>
                </a:solidFill>
              </a:rPr>
              <a:t>To become useful, data needs to be </a:t>
            </a:r>
            <a:r>
              <a:rPr lang="en-US" sz="1400" b="1" dirty="0" smtClean="0">
                <a:solidFill>
                  <a:schemeClr val="tx1"/>
                </a:solidFill>
              </a:rPr>
              <a:t>collected</a:t>
            </a:r>
            <a:r>
              <a:rPr lang="en-US" sz="1400" dirty="0" smtClean="0">
                <a:solidFill>
                  <a:schemeClr val="tx1"/>
                </a:solidFill>
              </a:rPr>
              <a:t> and </a:t>
            </a:r>
            <a:r>
              <a:rPr lang="en-US" sz="1400" b="1" dirty="0" smtClean="0">
                <a:solidFill>
                  <a:schemeClr val="tx1"/>
                </a:solidFill>
              </a:rPr>
              <a:t>cleaned</a:t>
            </a:r>
          </a:p>
          <a:p>
            <a:pPr marL="182563" lvl="0" indent="-182563">
              <a:lnSpc>
                <a:spcPct val="90000"/>
              </a:lnSpc>
              <a:spcBef>
                <a:spcPts val="0"/>
              </a:spcBef>
              <a:spcAft>
                <a:spcPts val="400"/>
              </a:spcAft>
              <a:buClr>
                <a:srgbClr val="0070C0"/>
              </a:buClr>
              <a:buSzPct val="100000"/>
              <a:buBlip>
                <a:blip r:embed="rId3"/>
              </a:buBlip>
            </a:pPr>
            <a:r>
              <a:rPr lang="en-US" sz="1400" dirty="0" smtClean="0">
                <a:solidFill>
                  <a:schemeClr val="tx1"/>
                </a:solidFill>
              </a:rPr>
              <a:t>Most companies are working on the </a:t>
            </a:r>
            <a:r>
              <a:rPr lang="en-US" sz="1400" b="1" dirty="0" smtClean="0">
                <a:solidFill>
                  <a:schemeClr val="tx1"/>
                </a:solidFill>
              </a:rPr>
              <a:t>collection and aggregation of Open Data</a:t>
            </a:r>
          </a:p>
          <a:p>
            <a:pPr marL="182563" lvl="0" indent="-182563">
              <a:lnSpc>
                <a:spcPct val="90000"/>
              </a:lnSpc>
              <a:spcBef>
                <a:spcPts val="0"/>
              </a:spcBef>
              <a:spcAft>
                <a:spcPts val="400"/>
              </a:spcAft>
              <a:buClr>
                <a:srgbClr val="0070C0"/>
              </a:buClr>
              <a:buSzPct val="100000"/>
              <a:buBlip>
                <a:blip r:embed="rId3"/>
              </a:buBlip>
            </a:pPr>
            <a:r>
              <a:rPr lang="en-US" sz="1400" dirty="0" smtClean="0">
                <a:solidFill>
                  <a:schemeClr val="tx1"/>
                </a:solidFill>
              </a:rPr>
              <a:t>Creating a new position as </a:t>
            </a:r>
            <a:r>
              <a:rPr lang="en-US" sz="1400" b="1" dirty="0" smtClean="0">
                <a:solidFill>
                  <a:schemeClr val="tx1"/>
                </a:solidFill>
              </a:rPr>
              <a:t>data broker</a:t>
            </a:r>
            <a:endParaRPr lang="en-GB" sz="1400" b="1" dirty="0" smtClean="0">
              <a:solidFill>
                <a:schemeClr val="tx1"/>
              </a:solidFill>
            </a:endParaRPr>
          </a:p>
        </p:txBody>
      </p:sp>
      <p:sp>
        <p:nvSpPr>
          <p:cNvPr id="3" name="Slide Number Placeholder 2"/>
          <p:cNvSpPr>
            <a:spLocks noGrp="1"/>
          </p:cNvSpPr>
          <p:nvPr>
            <p:ph type="sldNum" sz="quarter" idx="15"/>
          </p:nvPr>
        </p:nvSpPr>
        <p:spPr/>
        <p:txBody>
          <a:bodyPr/>
          <a:lstStyle/>
          <a:p>
            <a:fld id="{44505413-4954-4A72-8CD3-3101A511C2C5}" type="slidenum">
              <a:rPr lang="en-GB" altLang="en-US" smtClean="0"/>
              <a:pPr/>
              <a:t>5</a:t>
            </a:fld>
            <a:endParaRPr lang="en-GB" altLang="en-US"/>
          </a:p>
        </p:txBody>
      </p:sp>
      <p:pic>
        <p:nvPicPr>
          <p:cNvPr id="95" name="Picture 94"/>
          <p:cNvPicPr>
            <a:picLocks noChangeAspect="1"/>
          </p:cNvPicPr>
          <p:nvPr/>
        </p:nvPicPr>
        <p:blipFill>
          <a:blip r:embed="rId4"/>
          <a:stretch>
            <a:fillRect/>
          </a:stretch>
        </p:blipFill>
        <p:spPr>
          <a:xfrm>
            <a:off x="437336" y="4869160"/>
            <a:ext cx="1876425" cy="962025"/>
          </a:xfrm>
          <a:prstGeom prst="rect">
            <a:avLst/>
          </a:prstGeom>
        </p:spPr>
      </p:pic>
      <p:sp>
        <p:nvSpPr>
          <p:cNvPr id="96" name="TextBox 95"/>
          <p:cNvSpPr txBox="1"/>
          <p:nvPr/>
        </p:nvSpPr>
        <p:spPr>
          <a:xfrm>
            <a:off x="2504728" y="4867688"/>
            <a:ext cx="6552728" cy="1081591"/>
          </a:xfrm>
          <a:prstGeom prst="rect">
            <a:avLst/>
          </a:prstGeom>
        </p:spPr>
        <p:txBody>
          <a:bodyPr wrap="square" rtlCol="0">
            <a:noAutofit/>
          </a:bodyPr>
          <a:lstStyle/>
          <a:p>
            <a:pPr marL="182563" indent="-182563">
              <a:lnSpc>
                <a:spcPct val="90000"/>
              </a:lnSpc>
              <a:spcBef>
                <a:spcPts val="0"/>
              </a:spcBef>
              <a:spcAft>
                <a:spcPts val="400"/>
              </a:spcAft>
              <a:buClr>
                <a:srgbClr val="0070C0"/>
              </a:buClr>
              <a:buSzPct val="100000"/>
              <a:buBlip>
                <a:blip r:embed="rId3"/>
              </a:buBlip>
            </a:pPr>
            <a:r>
              <a:rPr lang="fr-FR" sz="1600" dirty="0" err="1" smtClean="0">
                <a:latin typeface="+mn-lt"/>
                <a:cs typeface="+mn-cs"/>
              </a:rPr>
              <a:t>Using</a:t>
            </a:r>
            <a:r>
              <a:rPr lang="fr-FR" sz="1600" dirty="0" smtClean="0">
                <a:latin typeface="+mn-lt"/>
                <a:cs typeface="+mn-cs"/>
              </a:rPr>
              <a:t> </a:t>
            </a:r>
            <a:r>
              <a:rPr lang="fr-FR" sz="1600" dirty="0">
                <a:latin typeface="+mn-lt"/>
                <a:cs typeface="+mn-cs"/>
              </a:rPr>
              <a:t>Open Data </a:t>
            </a:r>
            <a:r>
              <a:rPr lang="fr-FR" sz="1600" dirty="0" err="1">
                <a:latin typeface="+mn-lt"/>
                <a:cs typeface="+mn-cs"/>
              </a:rPr>
              <a:t>can</a:t>
            </a:r>
            <a:r>
              <a:rPr lang="fr-FR" sz="1600" dirty="0">
                <a:latin typeface="+mn-lt"/>
                <a:cs typeface="+mn-cs"/>
              </a:rPr>
              <a:t> help </a:t>
            </a:r>
            <a:r>
              <a:rPr lang="fr-FR" sz="1600" dirty="0" err="1">
                <a:latin typeface="+mn-lt"/>
                <a:cs typeface="+mn-cs"/>
              </a:rPr>
              <a:t>build</a:t>
            </a:r>
            <a:r>
              <a:rPr lang="fr-FR" sz="1600" dirty="0">
                <a:latin typeface="+mn-lt"/>
                <a:cs typeface="+mn-cs"/>
              </a:rPr>
              <a:t> real </a:t>
            </a:r>
            <a:r>
              <a:rPr lang="fr-FR" sz="1600" dirty="0" err="1">
                <a:latin typeface="+mn-lt"/>
                <a:cs typeface="+mn-cs"/>
              </a:rPr>
              <a:t>estate</a:t>
            </a:r>
            <a:r>
              <a:rPr lang="fr-FR" sz="1600" dirty="0">
                <a:latin typeface="+mn-lt"/>
                <a:cs typeface="+mn-cs"/>
              </a:rPr>
              <a:t> data </a:t>
            </a:r>
            <a:r>
              <a:rPr lang="fr-FR" sz="1600" dirty="0" err="1">
                <a:latin typeface="+mn-lt"/>
                <a:cs typeface="+mn-cs"/>
              </a:rPr>
              <a:t>indicators</a:t>
            </a:r>
            <a:endParaRPr lang="fr-FR" sz="1600" dirty="0">
              <a:latin typeface="+mn-lt"/>
              <a:cs typeface="+mn-cs"/>
            </a:endParaRPr>
          </a:p>
          <a:p>
            <a:pPr marL="182563" marR="0" indent="-182563" defTabSz="914400" eaLnBrk="1" latinLnBrk="0" hangingPunct="1">
              <a:lnSpc>
                <a:spcPct val="90000"/>
              </a:lnSpc>
              <a:spcBef>
                <a:spcPts val="0"/>
              </a:spcBef>
              <a:spcAft>
                <a:spcPts val="400"/>
              </a:spcAft>
              <a:buClr>
                <a:srgbClr val="0070C0"/>
              </a:buClr>
              <a:buSzPct val="100000"/>
              <a:buBlip>
                <a:blip r:embed="rId3"/>
              </a:buBlip>
              <a:tabLst/>
            </a:pPr>
            <a:r>
              <a:rPr lang="fr-FR" sz="1600" dirty="0" err="1" smtClean="0">
                <a:latin typeface="+mn-lt"/>
                <a:cs typeface="+mn-cs"/>
              </a:rPr>
              <a:t>segmented</a:t>
            </a:r>
            <a:r>
              <a:rPr lang="fr-FR" sz="1600" dirty="0" smtClean="0">
                <a:latin typeface="+mn-lt"/>
                <a:cs typeface="+mn-cs"/>
              </a:rPr>
              <a:t> </a:t>
            </a:r>
            <a:r>
              <a:rPr lang="fr-FR" sz="1600" dirty="0" err="1">
                <a:latin typeface="+mn-lt"/>
                <a:cs typeface="+mn-cs"/>
              </a:rPr>
              <a:t>mirco</a:t>
            </a:r>
            <a:r>
              <a:rPr lang="fr-FR" sz="1600" dirty="0">
                <a:latin typeface="+mn-lt"/>
                <a:cs typeface="+mn-cs"/>
              </a:rPr>
              <a:t> </a:t>
            </a:r>
            <a:r>
              <a:rPr lang="fr-FR" sz="1600" dirty="0" err="1">
                <a:latin typeface="+mn-lt"/>
                <a:cs typeface="+mn-cs"/>
              </a:rPr>
              <a:t>located</a:t>
            </a:r>
            <a:r>
              <a:rPr lang="fr-FR" sz="1600" dirty="0">
                <a:latin typeface="+mn-lt"/>
                <a:cs typeface="+mn-cs"/>
              </a:rPr>
              <a:t> data </a:t>
            </a:r>
          </a:p>
          <a:p>
            <a:pPr marL="182563" marR="0" indent="-182563" defTabSz="914400" eaLnBrk="1" latinLnBrk="0" hangingPunct="1">
              <a:lnSpc>
                <a:spcPct val="90000"/>
              </a:lnSpc>
              <a:spcBef>
                <a:spcPts val="0"/>
              </a:spcBef>
              <a:spcAft>
                <a:spcPts val="400"/>
              </a:spcAft>
              <a:buClr>
                <a:srgbClr val="0070C0"/>
              </a:buClr>
              <a:buSzPct val="100000"/>
              <a:buBlip>
                <a:blip r:embed="rId3"/>
              </a:buBlip>
              <a:tabLst/>
            </a:pPr>
            <a:r>
              <a:rPr lang="fr-FR" sz="1600" dirty="0" err="1">
                <a:latin typeface="+mn-lt"/>
                <a:cs typeface="+mn-cs"/>
              </a:rPr>
              <a:t>Enabling</a:t>
            </a:r>
            <a:r>
              <a:rPr lang="fr-FR" sz="1600" dirty="0">
                <a:latin typeface="+mn-lt"/>
                <a:cs typeface="+mn-cs"/>
              </a:rPr>
              <a:t> </a:t>
            </a:r>
            <a:r>
              <a:rPr lang="fr-FR" sz="1600" dirty="0" err="1">
                <a:latin typeface="+mn-lt"/>
                <a:cs typeface="+mn-cs"/>
              </a:rPr>
              <a:t>comparisons</a:t>
            </a:r>
            <a:r>
              <a:rPr lang="fr-FR" sz="1600" dirty="0">
                <a:latin typeface="+mn-lt"/>
                <a:cs typeface="+mn-cs"/>
              </a:rPr>
              <a:t> and </a:t>
            </a:r>
            <a:r>
              <a:rPr lang="fr-FR" sz="1600" dirty="0" err="1">
                <a:latin typeface="+mn-lt"/>
                <a:cs typeface="+mn-cs"/>
              </a:rPr>
              <a:t>further</a:t>
            </a:r>
            <a:r>
              <a:rPr lang="fr-FR" sz="1600" dirty="0">
                <a:latin typeface="+mn-lt"/>
                <a:cs typeface="+mn-cs"/>
              </a:rPr>
              <a:t> data </a:t>
            </a:r>
            <a:r>
              <a:rPr lang="fr-FR" sz="1600" dirty="0" err="1">
                <a:latin typeface="+mn-lt"/>
                <a:cs typeface="+mn-cs"/>
              </a:rPr>
              <a:t>aggregation</a:t>
            </a:r>
            <a:endParaRPr lang="fr-FR" sz="1600" dirty="0">
              <a:latin typeface="+mn-lt"/>
              <a:cs typeface="+mn-cs"/>
            </a:endParaRPr>
          </a:p>
        </p:txBody>
      </p:sp>
      <p:sp>
        <p:nvSpPr>
          <p:cNvPr id="97" name="Rectangle 96"/>
          <p:cNvSpPr/>
          <p:nvPr/>
        </p:nvSpPr>
        <p:spPr bwMode="auto">
          <a:xfrm>
            <a:off x="456860"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smtClean="0">
                <a:solidFill>
                  <a:schemeClr val="bg1"/>
                </a:solidFill>
                <a:cs typeface="+mn-cs"/>
              </a:rPr>
              <a:t>People</a:t>
            </a:r>
          </a:p>
        </p:txBody>
      </p:sp>
      <p:sp>
        <p:nvSpPr>
          <p:cNvPr id="100" name="Rectangle 99"/>
          <p:cNvSpPr/>
          <p:nvPr/>
        </p:nvSpPr>
        <p:spPr bwMode="auto">
          <a:xfrm>
            <a:off x="1917750"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smtClean="0">
                <a:solidFill>
                  <a:schemeClr val="bg1"/>
                </a:solidFill>
                <a:cs typeface="+mn-cs"/>
              </a:rPr>
              <a:t>Economics</a:t>
            </a:r>
          </a:p>
        </p:txBody>
      </p:sp>
      <p:sp>
        <p:nvSpPr>
          <p:cNvPr id="101" name="Rectangle 100"/>
          <p:cNvSpPr/>
          <p:nvPr/>
        </p:nvSpPr>
        <p:spPr bwMode="auto">
          <a:xfrm>
            <a:off x="3378640"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smtClean="0">
                <a:solidFill>
                  <a:schemeClr val="bg1"/>
                </a:solidFill>
              </a:rPr>
              <a:t>Move</a:t>
            </a:r>
          </a:p>
        </p:txBody>
      </p:sp>
      <p:sp>
        <p:nvSpPr>
          <p:cNvPr id="102" name="Rectangle 101"/>
          <p:cNvSpPr/>
          <p:nvPr/>
        </p:nvSpPr>
        <p:spPr bwMode="auto">
          <a:xfrm>
            <a:off x="4839530"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smtClean="0">
                <a:solidFill>
                  <a:schemeClr val="bg1"/>
                </a:solidFill>
                <a:cs typeface="+mn-cs"/>
              </a:rPr>
              <a:t>Shape</a:t>
            </a:r>
          </a:p>
        </p:txBody>
      </p:sp>
      <p:sp>
        <p:nvSpPr>
          <p:cNvPr id="103" name="Rectangle 102"/>
          <p:cNvSpPr/>
          <p:nvPr/>
        </p:nvSpPr>
        <p:spPr bwMode="auto">
          <a:xfrm>
            <a:off x="6300420"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smtClean="0">
                <a:solidFill>
                  <a:schemeClr val="bg1"/>
                </a:solidFill>
                <a:cs typeface="+mn-cs"/>
              </a:rPr>
              <a:t>System</a:t>
            </a:r>
          </a:p>
        </p:txBody>
      </p:sp>
      <p:sp>
        <p:nvSpPr>
          <p:cNvPr id="104" name="Rectangle 103"/>
          <p:cNvSpPr/>
          <p:nvPr/>
        </p:nvSpPr>
        <p:spPr bwMode="auto">
          <a:xfrm>
            <a:off x="7761312" y="5949280"/>
            <a:ext cx="1296144" cy="432048"/>
          </a:xfrm>
          <a:prstGeom prst="rect">
            <a:avLst/>
          </a:prstGeom>
          <a:solidFill>
            <a:schemeClr val="tx1"/>
          </a:solidFill>
          <a:ln w="57150">
            <a:solidFill>
              <a:srgbClr val="0C71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fr-FR" sz="1600" b="1" dirty="0" err="1" smtClean="0">
                <a:solidFill>
                  <a:schemeClr val="bg1"/>
                </a:solidFill>
                <a:cs typeface="+mn-cs"/>
              </a:rPr>
              <a:t>Environment</a:t>
            </a:r>
            <a:endParaRPr lang="fr-FR" sz="1600" b="1" dirty="0" smtClean="0">
              <a:solidFill>
                <a:schemeClr val="bg1"/>
              </a:solidFill>
              <a:cs typeface="+mn-cs"/>
            </a:endParaRPr>
          </a:p>
        </p:txBody>
      </p:sp>
      <p:sp>
        <p:nvSpPr>
          <p:cNvPr id="105" name="Rounded Rectangle 104"/>
          <p:cNvSpPr/>
          <p:nvPr/>
        </p:nvSpPr>
        <p:spPr bwMode="auto">
          <a:xfrm>
            <a:off x="599449" y="4375068"/>
            <a:ext cx="8799011" cy="431068"/>
          </a:xfrm>
          <a:prstGeom prst="round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Aft>
                <a:spcPts val="1200"/>
              </a:spcAft>
            </a:pPr>
            <a:r>
              <a:rPr lang="en-US" sz="1600" b="1" dirty="0" smtClean="0">
                <a:solidFill>
                  <a:schemeClr val="tx1"/>
                </a:solidFill>
              </a:rPr>
              <a:t>Aggregation, analysis and development of new services  - an example</a:t>
            </a:r>
          </a:p>
        </p:txBody>
      </p:sp>
    </p:spTree>
    <p:extLst>
      <p:ext uri="{BB962C8B-B14F-4D97-AF65-F5344CB8AC3E}">
        <p14:creationId xmlns:p14="http://schemas.microsoft.com/office/powerpoint/2010/main" val="265129137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Re-users are looking for quality and continuity</a:t>
            </a:r>
            <a:endParaRPr lang="en-GB" dirty="0"/>
          </a:p>
        </p:txBody>
      </p:sp>
      <p:grpSp>
        <p:nvGrpSpPr>
          <p:cNvPr id="93" name="Group 92"/>
          <p:cNvGrpSpPr/>
          <p:nvPr/>
        </p:nvGrpSpPr>
        <p:grpSpPr>
          <a:xfrm>
            <a:off x="561000" y="1245668"/>
            <a:ext cx="8782522" cy="4284140"/>
            <a:chOff x="329786" y="2112849"/>
            <a:chExt cx="8007590" cy="3843708"/>
          </a:xfrm>
        </p:grpSpPr>
        <p:sp>
          <p:nvSpPr>
            <p:cNvPr id="94" name="Textfeld 166"/>
            <p:cNvSpPr txBox="1"/>
            <p:nvPr/>
          </p:nvSpPr>
          <p:spPr bwMode="gray">
            <a:xfrm>
              <a:off x="335187" y="2112849"/>
              <a:ext cx="6200335" cy="358701"/>
            </a:xfrm>
            <a:prstGeom prst="rect">
              <a:avLst/>
            </a:prstGeom>
            <a:noFill/>
          </p:spPr>
          <p:txBody>
            <a:bodyPr wrap="square" lIns="72000" tIns="0" rIns="180000" bIns="0" rtlCol="0">
              <a:noAutofit/>
            </a:bodyPr>
            <a:lstStyle/>
            <a:p>
              <a:pPr marL="0" marR="0" lvl="0" indent="0" defTabSz="914400" eaLnBrk="1" fontAlgn="auto" latinLnBrk="0" hangingPunct="1">
                <a:lnSpc>
                  <a:spcPct val="100000"/>
                </a:lnSpc>
                <a:spcBef>
                  <a:spcPts val="0"/>
                </a:spcBef>
                <a:spcAft>
                  <a:spcPts val="300"/>
                </a:spcAft>
                <a:buClrTx/>
                <a:buSzTx/>
                <a:buFontTx/>
                <a:buNone/>
                <a:tabLst/>
                <a:defRPr/>
              </a:pPr>
              <a:r>
                <a:rPr lang="en-GB" sz="1600" dirty="0" smtClean="0">
                  <a:solidFill>
                    <a:srgbClr val="2C3581"/>
                  </a:solidFill>
                  <a:latin typeface="+mj-lt"/>
                </a:rPr>
                <a:t>My company is...</a:t>
              </a:r>
              <a:endParaRPr kumimoji="0" lang="de-DE" sz="1600" b="0" i="0" u="none" strike="noStrike" kern="0" cap="none" spc="0" normalizeH="0" baseline="0" noProof="0" dirty="0" smtClean="0">
                <a:ln>
                  <a:noFill/>
                </a:ln>
                <a:solidFill>
                  <a:srgbClr val="2C3581"/>
                </a:solidFill>
                <a:effectLst/>
                <a:uLnTx/>
                <a:uFillTx/>
                <a:latin typeface="+mj-lt"/>
                <a:cs typeface="+mn-cs"/>
              </a:endParaRPr>
            </a:p>
          </p:txBody>
        </p:sp>
        <p:cxnSp>
          <p:nvCxnSpPr>
            <p:cNvPr id="95" name="Gerade Verbindung 192"/>
            <p:cNvCxnSpPr/>
            <p:nvPr/>
          </p:nvCxnSpPr>
          <p:spPr bwMode="gray">
            <a:xfrm flipV="1">
              <a:off x="8121352" y="2652541"/>
              <a:ext cx="0" cy="2741159"/>
            </a:xfrm>
            <a:prstGeom prst="line">
              <a:avLst/>
            </a:prstGeom>
            <a:noFill/>
            <a:ln w="9525" cap="flat" cmpd="sng" algn="ctr">
              <a:solidFill>
                <a:srgbClr val="C0C0C0"/>
              </a:solidFill>
              <a:prstDash val="solid"/>
            </a:ln>
            <a:effectLst/>
          </p:spPr>
        </p:cxnSp>
        <p:cxnSp>
          <p:nvCxnSpPr>
            <p:cNvPr id="96" name="Gerade Verbindung 191"/>
            <p:cNvCxnSpPr/>
            <p:nvPr/>
          </p:nvCxnSpPr>
          <p:spPr bwMode="gray">
            <a:xfrm flipV="1">
              <a:off x="6537176" y="2652541"/>
              <a:ext cx="0" cy="2741159"/>
            </a:xfrm>
            <a:prstGeom prst="line">
              <a:avLst/>
            </a:prstGeom>
            <a:noFill/>
            <a:ln w="9525" cap="flat" cmpd="sng" algn="ctr">
              <a:solidFill>
                <a:srgbClr val="E6E6E6"/>
              </a:solidFill>
              <a:prstDash val="solid"/>
            </a:ln>
            <a:effectLst/>
          </p:spPr>
        </p:cxnSp>
        <p:sp>
          <p:nvSpPr>
            <p:cNvPr id="97" name="Textfeld 184"/>
            <p:cNvSpPr txBox="1"/>
            <p:nvPr/>
          </p:nvSpPr>
          <p:spPr bwMode="gray">
            <a:xfrm>
              <a:off x="350838" y="2652539"/>
              <a:ext cx="3033035" cy="233151"/>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lvl="0" indent="-171450" algn="l" fontAlgn="auto">
                <a:spcBef>
                  <a:spcPts val="0"/>
                </a:spcBef>
                <a:buFont typeface="Arial" panose="020B0604020202020204" pitchFamily="34" charset="0"/>
                <a:buChar char="•"/>
              </a:pPr>
              <a:r>
                <a:rPr lang="en-US" sz="1400" kern="0" dirty="0" smtClean="0">
                  <a:latin typeface="Calibri"/>
                </a:rPr>
                <a:t>relying </a:t>
              </a:r>
              <a:r>
                <a:rPr lang="en-US" sz="1400" kern="0" dirty="0">
                  <a:latin typeface="Calibri"/>
                </a:rPr>
                <a:t>on data from a specific </a:t>
              </a:r>
              <a:r>
                <a:rPr lang="en-US" sz="1400" kern="0" dirty="0" err="1" smtClean="0">
                  <a:latin typeface="Calibri"/>
                </a:rPr>
                <a:t>organisation</a:t>
              </a:r>
              <a:endParaRPr lang="en-US" sz="1400" kern="0" dirty="0">
                <a:latin typeface="Calibri"/>
              </a:endParaRPr>
            </a:p>
          </p:txBody>
        </p:sp>
        <p:sp>
          <p:nvSpPr>
            <p:cNvPr id="98" name="Textfeld 185"/>
            <p:cNvSpPr txBox="1"/>
            <p:nvPr/>
          </p:nvSpPr>
          <p:spPr bwMode="gray">
            <a:xfrm>
              <a:off x="329786" y="3109887"/>
              <a:ext cx="3091670" cy="233154"/>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lvl="0" indent="-171450" algn="l" fontAlgn="auto">
                <a:spcBef>
                  <a:spcPts val="0"/>
                </a:spcBef>
                <a:buFont typeface="Arial" panose="020B0604020202020204" pitchFamily="34" charset="0"/>
                <a:buChar char="•"/>
              </a:pPr>
              <a:r>
                <a:rPr lang="en-US" sz="1400" kern="0" dirty="0" smtClean="0">
                  <a:latin typeface="Calibri"/>
                  <a:cs typeface="+mn-cs"/>
                </a:rPr>
                <a:t>relying </a:t>
              </a:r>
              <a:r>
                <a:rPr lang="en-US" sz="1400" kern="0" dirty="0">
                  <a:latin typeface="Calibri"/>
                  <a:cs typeface="+mn-cs"/>
                </a:rPr>
                <a:t>on real-time data</a:t>
              </a:r>
              <a:endParaRPr kumimoji="0" lang="de-DE" sz="1400" b="0" i="0" u="none" strike="noStrike" kern="0" cap="none" spc="0" normalizeH="0" baseline="0" noProof="0" dirty="0">
                <a:ln>
                  <a:noFill/>
                </a:ln>
                <a:solidFill>
                  <a:prstClr val="black"/>
                </a:solidFill>
                <a:effectLst/>
                <a:uLnTx/>
                <a:uFillTx/>
                <a:latin typeface="Calibri"/>
                <a:cs typeface="+mn-cs"/>
              </a:endParaRPr>
            </a:p>
          </p:txBody>
        </p:sp>
        <p:sp>
          <p:nvSpPr>
            <p:cNvPr id="99" name="Textfeld 186"/>
            <p:cNvSpPr txBox="1"/>
            <p:nvPr/>
          </p:nvSpPr>
          <p:spPr bwMode="gray">
            <a:xfrm>
              <a:off x="329786" y="3567238"/>
              <a:ext cx="3091670" cy="233153"/>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indent="-171450" algn="l" fontAlgn="auto">
                <a:spcBef>
                  <a:spcPts val="0"/>
                </a:spcBef>
                <a:buFont typeface="Arial" panose="020B0604020202020204" pitchFamily="34" charset="0"/>
                <a:buChar char="•"/>
              </a:pPr>
              <a:r>
                <a:rPr lang="en-US" sz="1400" kern="0" dirty="0" smtClean="0">
                  <a:latin typeface="Calibri"/>
                </a:rPr>
                <a:t>relying </a:t>
              </a:r>
              <a:r>
                <a:rPr lang="en-US" sz="1400" kern="0" dirty="0">
                  <a:latin typeface="Calibri"/>
                </a:rPr>
                <a:t>on quality </a:t>
              </a:r>
              <a:r>
                <a:rPr lang="en-US" sz="1400" kern="0" dirty="0" smtClean="0">
                  <a:latin typeface="Calibri"/>
                </a:rPr>
                <a:t>data</a:t>
              </a:r>
              <a:endParaRPr lang="en-US" sz="1400" kern="0" dirty="0">
                <a:latin typeface="Calibri"/>
              </a:endParaRPr>
            </a:p>
          </p:txBody>
        </p:sp>
        <p:sp>
          <p:nvSpPr>
            <p:cNvPr id="100" name="Textfeld 187"/>
            <p:cNvSpPr txBox="1"/>
            <p:nvPr/>
          </p:nvSpPr>
          <p:spPr bwMode="gray">
            <a:xfrm>
              <a:off x="346478" y="4024587"/>
              <a:ext cx="3037395" cy="233154"/>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lvl="0" indent="-171450" algn="l" fontAlgn="auto">
                <a:spcBef>
                  <a:spcPts val="0"/>
                </a:spcBef>
                <a:buFont typeface="Arial" panose="020B0604020202020204" pitchFamily="34" charset="0"/>
                <a:buChar char="•"/>
              </a:pPr>
              <a:r>
                <a:rPr lang="en-US" sz="1400" kern="0" dirty="0" smtClean="0">
                  <a:latin typeface="Calibri"/>
                  <a:cs typeface="+mn-cs"/>
                </a:rPr>
                <a:t>relying </a:t>
              </a:r>
              <a:r>
                <a:rPr lang="en-US" sz="1400" kern="0" dirty="0">
                  <a:latin typeface="Calibri"/>
                  <a:cs typeface="+mn-cs"/>
                </a:rPr>
                <a:t>on a specific dataset</a:t>
              </a:r>
              <a:endParaRPr kumimoji="0" lang="de-DE" sz="1400" b="0" i="0" u="none" strike="noStrike" kern="0" cap="none" spc="0" normalizeH="0" baseline="0" noProof="0" dirty="0">
                <a:ln>
                  <a:noFill/>
                </a:ln>
                <a:solidFill>
                  <a:prstClr val="black"/>
                </a:solidFill>
                <a:effectLst/>
                <a:uLnTx/>
                <a:uFillTx/>
                <a:latin typeface="Calibri"/>
                <a:cs typeface="+mn-cs"/>
              </a:endParaRPr>
            </a:p>
          </p:txBody>
        </p:sp>
        <p:sp>
          <p:nvSpPr>
            <p:cNvPr id="101" name="Textfeld 187"/>
            <p:cNvSpPr txBox="1"/>
            <p:nvPr/>
          </p:nvSpPr>
          <p:spPr bwMode="gray">
            <a:xfrm>
              <a:off x="350838" y="4529602"/>
              <a:ext cx="3033035" cy="233154"/>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lvl="0" indent="-171450" algn="l" fontAlgn="auto">
                <a:spcBef>
                  <a:spcPts val="0"/>
                </a:spcBef>
                <a:buFont typeface="Arial" panose="020B0604020202020204" pitchFamily="34" charset="0"/>
                <a:buChar char="•"/>
              </a:pPr>
              <a:r>
                <a:rPr lang="en-US" sz="1400" kern="0" dirty="0" smtClean="0">
                  <a:latin typeface="Calibri"/>
                  <a:cs typeface="+mn-cs"/>
                </a:rPr>
                <a:t>relying </a:t>
              </a:r>
              <a:r>
                <a:rPr lang="en-US" sz="1400" kern="0" dirty="0">
                  <a:latin typeface="Calibri"/>
                  <a:cs typeface="+mn-cs"/>
                </a:rPr>
                <a:t>on the systematic and continued publication of specific data sets</a:t>
              </a:r>
              <a:endParaRPr kumimoji="0" lang="de-DE" sz="1400" b="0" i="0" u="none" strike="noStrike" kern="0" cap="none" spc="0" normalizeH="0" baseline="0" noProof="0" dirty="0">
                <a:ln>
                  <a:noFill/>
                </a:ln>
                <a:solidFill>
                  <a:prstClr val="black"/>
                </a:solidFill>
                <a:effectLst/>
                <a:uLnTx/>
                <a:uFillTx/>
                <a:latin typeface="Calibri"/>
                <a:cs typeface="+mn-cs"/>
              </a:endParaRPr>
            </a:p>
          </p:txBody>
        </p:sp>
        <p:sp>
          <p:nvSpPr>
            <p:cNvPr id="102" name="Textfeld 187"/>
            <p:cNvSpPr txBox="1"/>
            <p:nvPr/>
          </p:nvSpPr>
          <p:spPr bwMode="gray">
            <a:xfrm>
              <a:off x="350711" y="5099997"/>
              <a:ext cx="3034783" cy="233154"/>
            </a:xfrm>
            <a:prstGeom prst="rect">
              <a:avLst/>
            </a:prstGeom>
            <a:noFill/>
          </p:spPr>
          <p:txBody>
            <a:bodyPr wrap="square" lIns="72000" tIns="0" rIns="108000" bIns="0" rtlCol="0" anchor="ctr" anchorCtr="0">
              <a:noAutofit/>
            </a:bodyPr>
            <a:lstStyle>
              <a:defPPr>
                <a:defRPr lang="de-DE"/>
              </a:defPPr>
              <a:lvl1pPr lvl="0" algn="ctr">
                <a:spcAft>
                  <a:spcPts val="600"/>
                </a:spcAft>
                <a:defRPr sz="1200">
                  <a:solidFill>
                    <a:prstClr val="black"/>
                  </a:solidFill>
                </a:defRPr>
              </a:lvl1pPr>
            </a:lstStyle>
            <a:p>
              <a:pPr marL="171450" lvl="0" indent="-171450" algn="l" fontAlgn="auto">
                <a:spcBef>
                  <a:spcPts val="0"/>
                </a:spcBef>
                <a:buFont typeface="Arial" panose="020B0604020202020204" pitchFamily="34" charset="0"/>
                <a:buChar char="•"/>
              </a:pPr>
              <a:r>
                <a:rPr lang="en-US" sz="1400" kern="0" dirty="0" smtClean="0">
                  <a:latin typeface="Calibri"/>
                  <a:cs typeface="+mn-cs"/>
                </a:rPr>
                <a:t>not using data </a:t>
              </a:r>
              <a:r>
                <a:rPr lang="en-US" sz="1400" kern="0" dirty="0">
                  <a:latin typeface="Calibri"/>
                  <a:cs typeface="+mn-cs"/>
                </a:rPr>
                <a:t>as a critical business source</a:t>
              </a:r>
              <a:endParaRPr kumimoji="0" lang="de-DE" sz="1400" b="0" i="0" u="none" strike="noStrike" kern="0" cap="none" spc="0" normalizeH="0" baseline="0" noProof="0" dirty="0">
                <a:ln>
                  <a:noFill/>
                </a:ln>
                <a:solidFill>
                  <a:prstClr val="black"/>
                </a:solidFill>
                <a:effectLst/>
                <a:uLnTx/>
                <a:uFillTx/>
                <a:latin typeface="Calibri"/>
                <a:cs typeface="+mn-cs"/>
              </a:endParaRPr>
            </a:p>
          </p:txBody>
        </p:sp>
        <p:sp>
          <p:nvSpPr>
            <p:cNvPr id="103" name="Textfeld 171"/>
            <p:cNvSpPr txBox="1"/>
            <p:nvPr/>
          </p:nvSpPr>
          <p:spPr bwMode="gray">
            <a:xfrm>
              <a:off x="4016944" y="5453329"/>
              <a:ext cx="432000" cy="216024"/>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prstClr val="black"/>
                  </a:solidFill>
                  <a:effectLst/>
                  <a:uLnTx/>
                  <a:uFillTx/>
                  <a:latin typeface="Calibri"/>
                  <a:cs typeface="+mn-cs"/>
                </a:rPr>
                <a:t>5%</a:t>
              </a:r>
            </a:p>
          </p:txBody>
        </p:sp>
        <p:sp>
          <p:nvSpPr>
            <p:cNvPr id="104" name="Textfeld 172"/>
            <p:cNvSpPr txBox="1"/>
            <p:nvPr/>
          </p:nvSpPr>
          <p:spPr bwMode="gray">
            <a:xfrm>
              <a:off x="4759903" y="5453329"/>
              <a:ext cx="432000" cy="216024"/>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de-DE" sz="1400" kern="0" dirty="0" smtClean="0">
                  <a:solidFill>
                    <a:prstClr val="black"/>
                  </a:solidFill>
                  <a:latin typeface="Calibri"/>
                  <a:cs typeface="+mn-cs"/>
                </a:rPr>
                <a:t>1</a:t>
              </a:r>
              <a:r>
                <a:rPr kumimoji="0" lang="de-DE" sz="1400" b="0" i="0" u="none" strike="noStrike" kern="0" cap="none" spc="0" normalizeH="0" baseline="0" noProof="0" dirty="0" smtClean="0">
                  <a:ln>
                    <a:noFill/>
                  </a:ln>
                  <a:solidFill>
                    <a:prstClr val="black"/>
                  </a:solidFill>
                  <a:effectLst/>
                  <a:uLnTx/>
                  <a:uFillTx/>
                  <a:latin typeface="Calibri"/>
                  <a:cs typeface="+mn-cs"/>
                </a:rPr>
                <a:t>0%</a:t>
              </a:r>
            </a:p>
          </p:txBody>
        </p:sp>
        <p:sp>
          <p:nvSpPr>
            <p:cNvPr id="105" name="Textfeld 173"/>
            <p:cNvSpPr txBox="1"/>
            <p:nvPr/>
          </p:nvSpPr>
          <p:spPr bwMode="gray">
            <a:xfrm>
              <a:off x="5544941" y="5453329"/>
              <a:ext cx="432000" cy="216024"/>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prstClr val="black"/>
                  </a:solidFill>
                  <a:effectLst/>
                  <a:uLnTx/>
                  <a:uFillTx/>
                  <a:latin typeface="Calibri"/>
                  <a:cs typeface="+mn-cs"/>
                </a:rPr>
                <a:t>15%</a:t>
              </a:r>
            </a:p>
          </p:txBody>
        </p:sp>
        <p:sp>
          <p:nvSpPr>
            <p:cNvPr id="106" name="Textfeld 174"/>
            <p:cNvSpPr txBox="1"/>
            <p:nvPr/>
          </p:nvSpPr>
          <p:spPr bwMode="gray">
            <a:xfrm>
              <a:off x="6209739" y="5453329"/>
              <a:ext cx="672480" cy="216024"/>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prstClr val="black"/>
                  </a:solidFill>
                  <a:effectLst/>
                  <a:uLnTx/>
                  <a:uFillTx/>
                  <a:latin typeface="Calibri"/>
                  <a:cs typeface="+mn-cs"/>
                </a:rPr>
                <a:t>20%</a:t>
              </a:r>
            </a:p>
          </p:txBody>
        </p:sp>
        <p:sp>
          <p:nvSpPr>
            <p:cNvPr id="107" name="Textfeld 175"/>
            <p:cNvSpPr txBox="1"/>
            <p:nvPr/>
          </p:nvSpPr>
          <p:spPr bwMode="gray">
            <a:xfrm>
              <a:off x="7157338" y="5463304"/>
              <a:ext cx="347354" cy="224197"/>
            </a:xfrm>
            <a:prstGeom prst="rect">
              <a:avLst/>
            </a:prstGeom>
            <a:noFill/>
          </p:spPr>
          <p:txBody>
            <a:bodyPr wrap="square" lIns="0" tIns="0" rIns="0" bIns="0" rtlCol="0" anchor="ctr" anchorCtr="0">
              <a:noAutofit/>
            </a:bodyPr>
            <a:lstStyle>
              <a:defPPr>
                <a:defRPr lang="de-DE"/>
              </a:defPPr>
              <a:lvl1pPr lvl="0" algn="ctr">
                <a:spcAft>
                  <a:spcPts val="600"/>
                </a:spcAft>
                <a:defRPr sz="1200">
                  <a:solidFill>
                    <a:prstClr val="black"/>
                  </a:solidFill>
                </a:defRPr>
              </a:lvl1p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prstClr val="black"/>
                  </a:solidFill>
                  <a:effectLst/>
                  <a:uLnTx/>
                  <a:uFillTx/>
                  <a:latin typeface="Calibri"/>
                  <a:cs typeface="+mn-cs"/>
                </a:rPr>
                <a:t>25%</a:t>
              </a:r>
              <a:endParaRPr kumimoji="0" lang="de-DE" sz="1400" b="0" i="0" u="none" strike="noStrike" kern="0" cap="none" spc="0" normalizeH="0" baseline="0" noProof="0" dirty="0">
                <a:ln>
                  <a:noFill/>
                </a:ln>
                <a:solidFill>
                  <a:prstClr val="black"/>
                </a:solidFill>
                <a:effectLst/>
                <a:uLnTx/>
                <a:uFillTx/>
                <a:latin typeface="Calibri"/>
                <a:cs typeface="+mn-cs"/>
              </a:endParaRPr>
            </a:p>
          </p:txBody>
        </p:sp>
        <p:cxnSp>
          <p:nvCxnSpPr>
            <p:cNvPr id="108" name="Gerade Verbindung 189"/>
            <p:cNvCxnSpPr/>
            <p:nvPr/>
          </p:nvCxnSpPr>
          <p:spPr bwMode="gray">
            <a:xfrm flipV="1">
              <a:off x="4190870" y="2652541"/>
              <a:ext cx="0" cy="2741159"/>
            </a:xfrm>
            <a:prstGeom prst="line">
              <a:avLst/>
            </a:prstGeom>
            <a:noFill/>
            <a:ln w="9525" cap="flat" cmpd="sng" algn="ctr">
              <a:solidFill>
                <a:srgbClr val="E6E6E6"/>
              </a:solidFill>
              <a:prstDash val="solid"/>
            </a:ln>
            <a:effectLst/>
          </p:spPr>
        </p:cxnSp>
        <p:cxnSp>
          <p:nvCxnSpPr>
            <p:cNvPr id="109" name="Gerade Verbindung 190"/>
            <p:cNvCxnSpPr/>
            <p:nvPr/>
          </p:nvCxnSpPr>
          <p:spPr bwMode="gray">
            <a:xfrm flipV="1">
              <a:off x="4975905" y="2652541"/>
              <a:ext cx="0" cy="2741159"/>
            </a:xfrm>
            <a:prstGeom prst="line">
              <a:avLst/>
            </a:prstGeom>
            <a:noFill/>
            <a:ln w="9525" cap="flat" cmpd="sng" algn="ctr">
              <a:solidFill>
                <a:srgbClr val="E6E6E6"/>
              </a:solidFill>
              <a:prstDash val="solid"/>
            </a:ln>
            <a:effectLst/>
          </p:spPr>
        </p:cxnSp>
        <p:cxnSp>
          <p:nvCxnSpPr>
            <p:cNvPr id="110" name="Gerade Verbindung 191"/>
            <p:cNvCxnSpPr/>
            <p:nvPr/>
          </p:nvCxnSpPr>
          <p:spPr bwMode="gray">
            <a:xfrm flipV="1">
              <a:off x="5760940" y="2652541"/>
              <a:ext cx="0" cy="2741159"/>
            </a:xfrm>
            <a:prstGeom prst="line">
              <a:avLst/>
            </a:prstGeom>
            <a:noFill/>
            <a:ln w="9525" cap="flat" cmpd="sng" algn="ctr">
              <a:solidFill>
                <a:srgbClr val="E6E6E6"/>
              </a:solidFill>
              <a:prstDash val="solid"/>
            </a:ln>
            <a:effectLst/>
          </p:spPr>
        </p:cxnSp>
        <p:cxnSp>
          <p:nvCxnSpPr>
            <p:cNvPr id="111" name="Gerade Verbindung 192"/>
            <p:cNvCxnSpPr/>
            <p:nvPr/>
          </p:nvCxnSpPr>
          <p:spPr bwMode="gray">
            <a:xfrm flipV="1">
              <a:off x="7331015" y="2652541"/>
              <a:ext cx="0" cy="2741159"/>
            </a:xfrm>
            <a:prstGeom prst="line">
              <a:avLst/>
            </a:prstGeom>
            <a:noFill/>
            <a:ln w="9525" cap="flat" cmpd="sng" algn="ctr">
              <a:solidFill>
                <a:srgbClr val="C0C0C0"/>
              </a:solidFill>
              <a:prstDash val="solid"/>
            </a:ln>
            <a:effectLst/>
          </p:spPr>
        </p:cxnSp>
        <p:cxnSp>
          <p:nvCxnSpPr>
            <p:cNvPr id="112" name="Gerade Verbindung 193"/>
            <p:cNvCxnSpPr/>
            <p:nvPr/>
          </p:nvCxnSpPr>
          <p:spPr bwMode="gray">
            <a:xfrm flipV="1">
              <a:off x="3405828" y="2652540"/>
              <a:ext cx="0" cy="2741159"/>
            </a:xfrm>
            <a:prstGeom prst="line">
              <a:avLst/>
            </a:prstGeom>
            <a:noFill/>
            <a:ln w="9525" cap="flat" cmpd="sng" algn="ctr">
              <a:solidFill>
                <a:srgbClr val="C0C0C0"/>
              </a:solidFill>
              <a:prstDash val="solid"/>
            </a:ln>
            <a:effectLst/>
          </p:spPr>
        </p:cxnSp>
        <p:sp>
          <p:nvSpPr>
            <p:cNvPr id="113" name="Rechteck 176"/>
            <p:cNvSpPr/>
            <p:nvPr/>
          </p:nvSpPr>
          <p:spPr bwMode="gray">
            <a:xfrm>
              <a:off x="3416942" y="4024587"/>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4" name="Rechteck 177"/>
            <p:cNvSpPr/>
            <p:nvPr/>
          </p:nvSpPr>
          <p:spPr bwMode="gray">
            <a:xfrm>
              <a:off x="3412178" y="4024587"/>
              <a:ext cx="2040116" cy="165087"/>
            </a:xfrm>
            <a:prstGeom prst="rect">
              <a:avLst/>
            </a:prstGeom>
            <a:solidFill>
              <a:srgbClr val="E62C00"/>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5" name="Rechteck 178"/>
            <p:cNvSpPr/>
            <p:nvPr/>
          </p:nvSpPr>
          <p:spPr bwMode="gray">
            <a:xfrm>
              <a:off x="3405829" y="3567236"/>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6" name="Rechteck 179"/>
            <p:cNvSpPr/>
            <p:nvPr/>
          </p:nvSpPr>
          <p:spPr bwMode="gray">
            <a:xfrm>
              <a:off x="3412178" y="3567236"/>
              <a:ext cx="4421142" cy="165087"/>
            </a:xfrm>
            <a:prstGeom prst="rect">
              <a:avLst/>
            </a:prstGeom>
            <a:solidFill>
              <a:srgbClr val="00B0EF"/>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7" name="Rechteck 180"/>
            <p:cNvSpPr/>
            <p:nvPr/>
          </p:nvSpPr>
          <p:spPr bwMode="gray">
            <a:xfrm>
              <a:off x="3405829" y="3109886"/>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8" name="Rechteck 182"/>
            <p:cNvSpPr/>
            <p:nvPr/>
          </p:nvSpPr>
          <p:spPr bwMode="gray">
            <a:xfrm>
              <a:off x="3405829" y="2652536"/>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19" name="Rechteck 183"/>
            <p:cNvSpPr/>
            <p:nvPr/>
          </p:nvSpPr>
          <p:spPr bwMode="gray">
            <a:xfrm>
              <a:off x="3405829" y="2652536"/>
              <a:ext cx="1979219" cy="165087"/>
            </a:xfrm>
            <a:prstGeom prst="rect">
              <a:avLst/>
            </a:prstGeom>
            <a:solidFill>
              <a:srgbClr val="1E377B"/>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20" name="Rechteck 181"/>
            <p:cNvSpPr/>
            <p:nvPr/>
          </p:nvSpPr>
          <p:spPr bwMode="gray">
            <a:xfrm>
              <a:off x="3405827" y="3109886"/>
              <a:ext cx="2571114" cy="165087"/>
            </a:xfrm>
            <a:prstGeom prst="rect">
              <a:avLst/>
            </a:prstGeom>
            <a:solidFill>
              <a:srgbClr val="338DCD"/>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21" name="Rechteckige Legende 4"/>
            <p:cNvSpPr/>
            <p:nvPr/>
          </p:nvSpPr>
          <p:spPr bwMode="gray">
            <a:xfrm>
              <a:off x="7170525" y="3182781"/>
              <a:ext cx="861838" cy="306155"/>
            </a:xfrm>
            <a:prstGeom prst="wedgeRectCallout">
              <a:avLst>
                <a:gd name="adj1" fmla="val 21881"/>
                <a:gd name="adj2" fmla="val 66274"/>
              </a:avLst>
            </a:prstGeom>
            <a:solidFill>
              <a:srgbClr val="FFFFFF"/>
            </a:solidFill>
            <a:ln w="6350">
              <a:solidFill>
                <a:srgbClr val="C0C0C0"/>
              </a:solidFill>
              <a:round/>
              <a:headEnd/>
              <a:tailEnd/>
            </a:ln>
            <a:effectLst>
              <a:outerShdw blurRad="76200" dist="254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b="1" i="0" u="none" strike="noStrike" kern="0" cap="none" spc="0" normalizeH="0" baseline="0" noProof="0" dirty="0" smtClean="0">
                  <a:ln>
                    <a:noFill/>
                  </a:ln>
                  <a:solidFill>
                    <a:srgbClr val="000000"/>
                  </a:solidFill>
                  <a:effectLst/>
                  <a:uLnTx/>
                  <a:uFillTx/>
                  <a:latin typeface="Calibri"/>
                  <a:cs typeface="+mn-cs"/>
                </a:rPr>
                <a:t>27,3%</a:t>
              </a:r>
            </a:p>
          </p:txBody>
        </p:sp>
        <p:sp>
          <p:nvSpPr>
            <p:cNvPr id="122" name="Rechteckige Legende 493"/>
            <p:cNvSpPr/>
            <p:nvPr/>
          </p:nvSpPr>
          <p:spPr bwMode="gray">
            <a:xfrm>
              <a:off x="4968877" y="2391166"/>
              <a:ext cx="576064" cy="197541"/>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0000"/>
                  </a:solidFill>
                  <a:effectLst/>
                  <a:uLnTx/>
                  <a:uFillTx/>
                  <a:latin typeface="Calibri"/>
                  <a:cs typeface="+mn-cs"/>
                </a:rPr>
                <a:t>12,2%</a:t>
              </a:r>
            </a:p>
          </p:txBody>
        </p:sp>
        <p:sp>
          <p:nvSpPr>
            <p:cNvPr id="123" name="Rechteckige Legende 494"/>
            <p:cNvSpPr/>
            <p:nvPr/>
          </p:nvSpPr>
          <p:spPr bwMode="gray">
            <a:xfrm>
              <a:off x="5549367" y="2848516"/>
              <a:ext cx="576064" cy="197541"/>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0000"/>
                  </a:solidFill>
                  <a:effectLst/>
                  <a:uLnTx/>
                  <a:uFillTx/>
                  <a:latin typeface="Calibri"/>
                  <a:cs typeface="+mn-cs"/>
                </a:rPr>
                <a:t>16,9%</a:t>
              </a:r>
            </a:p>
          </p:txBody>
        </p:sp>
        <p:sp>
          <p:nvSpPr>
            <p:cNvPr id="124" name="Rechteckige Legende 495"/>
            <p:cNvSpPr/>
            <p:nvPr/>
          </p:nvSpPr>
          <p:spPr bwMode="gray">
            <a:xfrm>
              <a:off x="5051950" y="3777154"/>
              <a:ext cx="576064" cy="197541"/>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0000"/>
                  </a:solidFill>
                  <a:effectLst/>
                  <a:uLnTx/>
                  <a:uFillTx/>
                  <a:latin typeface="Calibri"/>
                  <a:cs typeface="+mn-cs"/>
                </a:rPr>
                <a:t>12,8%</a:t>
              </a:r>
            </a:p>
          </p:txBody>
        </p:sp>
        <p:sp>
          <p:nvSpPr>
            <p:cNvPr id="125" name="Rechteck 176"/>
            <p:cNvSpPr/>
            <p:nvPr/>
          </p:nvSpPr>
          <p:spPr bwMode="gray">
            <a:xfrm>
              <a:off x="3409082" y="4529602"/>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26" name="Rechteck 177"/>
            <p:cNvSpPr/>
            <p:nvPr/>
          </p:nvSpPr>
          <p:spPr bwMode="gray">
            <a:xfrm>
              <a:off x="3413273" y="4529602"/>
              <a:ext cx="4032000" cy="165087"/>
            </a:xfrm>
            <a:prstGeom prst="rect">
              <a:avLst/>
            </a:prstGeom>
            <a:solidFill>
              <a:srgbClr val="FF9900"/>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27" name="Rechteckige Legende 495"/>
            <p:cNvSpPr/>
            <p:nvPr/>
          </p:nvSpPr>
          <p:spPr bwMode="gray">
            <a:xfrm>
              <a:off x="7025380" y="4278672"/>
              <a:ext cx="576064" cy="197541"/>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0000"/>
                  </a:solidFill>
                  <a:effectLst/>
                  <a:uLnTx/>
                  <a:uFillTx/>
                  <a:latin typeface="Calibri"/>
                  <a:cs typeface="+mn-cs"/>
                </a:rPr>
                <a:t>25,6%</a:t>
              </a:r>
            </a:p>
          </p:txBody>
        </p:sp>
        <p:sp>
          <p:nvSpPr>
            <p:cNvPr id="128" name="Rechteck 176"/>
            <p:cNvSpPr/>
            <p:nvPr/>
          </p:nvSpPr>
          <p:spPr bwMode="gray">
            <a:xfrm>
              <a:off x="3405830" y="5086576"/>
              <a:ext cx="4712270" cy="165087"/>
            </a:xfrm>
            <a:prstGeom prst="rect">
              <a:avLst/>
            </a:prstGeom>
            <a:gradFill flip="none" rotWithShape="1">
              <a:gsLst>
                <a:gs pos="100000">
                  <a:srgbClr val="E6E6E6"/>
                </a:gs>
                <a:gs pos="0">
                  <a:srgbClr val="7D7D7D"/>
                </a:gs>
              </a:gsLst>
              <a:lin ang="5400000" scaled="1"/>
              <a:tileRect/>
            </a:gra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29" name="Rechteck 177"/>
            <p:cNvSpPr/>
            <p:nvPr/>
          </p:nvSpPr>
          <p:spPr bwMode="gray">
            <a:xfrm>
              <a:off x="3405830" y="5086576"/>
              <a:ext cx="827090" cy="165087"/>
            </a:xfrm>
            <a:prstGeom prst="rect">
              <a:avLst/>
            </a:prstGeom>
            <a:solidFill>
              <a:srgbClr val="FFC000"/>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smtClean="0">
                <a:ln>
                  <a:noFill/>
                </a:ln>
                <a:solidFill>
                  <a:prstClr val="black"/>
                </a:solidFill>
                <a:effectLst/>
                <a:uLnTx/>
                <a:uFillTx/>
                <a:latin typeface="Calibri"/>
                <a:cs typeface="+mn-cs"/>
              </a:endParaRPr>
            </a:p>
          </p:txBody>
        </p:sp>
        <p:sp>
          <p:nvSpPr>
            <p:cNvPr id="130" name="Rechteckige Legende 495"/>
            <p:cNvSpPr/>
            <p:nvPr/>
          </p:nvSpPr>
          <p:spPr bwMode="gray">
            <a:xfrm>
              <a:off x="3817574" y="4851546"/>
              <a:ext cx="576064" cy="197541"/>
            </a:xfrm>
            <a:prstGeom prst="wedgeRectCallout">
              <a:avLst>
                <a:gd name="adj1" fmla="val 21881"/>
                <a:gd name="adj2" fmla="val 66274"/>
              </a:avLst>
            </a:prstGeom>
            <a:solidFill>
              <a:srgbClr val="FFFFFF"/>
            </a:solidFill>
            <a:ln w="6350">
              <a:solidFill>
                <a:srgbClr val="C0C0C0"/>
              </a:solidFill>
              <a:round/>
              <a:headEnd/>
              <a:tailEnd/>
            </a:ln>
            <a:effectLst>
              <a:outerShdw blurRad="50800" dist="12700" dir="2700000" algn="tl" rotWithShape="0">
                <a:prstClr val="black">
                  <a:alpha val="3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000000"/>
                  </a:solidFill>
                  <a:effectLst/>
                  <a:uLnTx/>
                  <a:uFillTx/>
                  <a:latin typeface="Calibri"/>
                  <a:cs typeface="+mn-cs"/>
                </a:rPr>
                <a:t>5,23%</a:t>
              </a:r>
            </a:p>
          </p:txBody>
        </p:sp>
        <p:sp>
          <p:nvSpPr>
            <p:cNvPr id="131" name="TextBox 130"/>
            <p:cNvSpPr txBox="1"/>
            <p:nvPr/>
          </p:nvSpPr>
          <p:spPr>
            <a:xfrm>
              <a:off x="3405827" y="5666218"/>
              <a:ext cx="3995514" cy="290339"/>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nl-NL" sz="1400" dirty="0" smtClean="0">
                  <a:solidFill>
                    <a:srgbClr val="000000"/>
                  </a:solidFill>
                  <a:latin typeface="Calibri" pitchFamily="34" charset="0"/>
                  <a:cs typeface="Calibri" pitchFamily="34" charset="0"/>
                </a:rPr>
                <a:t>Times mentioned (in percentages)</a:t>
              </a:r>
              <a:endParaRPr kumimoji="0" lang="nl-NL" sz="140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p:txBody>
        </p:sp>
        <p:sp>
          <p:nvSpPr>
            <p:cNvPr id="132" name="Textfeld 175"/>
            <p:cNvSpPr txBox="1"/>
            <p:nvPr/>
          </p:nvSpPr>
          <p:spPr bwMode="gray">
            <a:xfrm>
              <a:off x="7990022" y="5463304"/>
              <a:ext cx="347354" cy="224197"/>
            </a:xfrm>
            <a:prstGeom prst="rect">
              <a:avLst/>
            </a:prstGeom>
            <a:noFill/>
          </p:spPr>
          <p:txBody>
            <a:bodyPr wrap="square" lIns="0" tIns="0" rIns="0" bIns="0" rtlCol="0" anchor="ctr" anchorCtr="0">
              <a:noAutofit/>
            </a:bodyPr>
            <a:lstStyle>
              <a:defPPr>
                <a:defRPr lang="de-DE"/>
              </a:defPPr>
              <a:lvl1pPr lvl="0" algn="ctr">
                <a:spcAft>
                  <a:spcPts val="600"/>
                </a:spcAft>
                <a:defRPr sz="1200">
                  <a:solidFill>
                    <a:prstClr val="black"/>
                  </a:solidFill>
                </a:defRPr>
              </a:lvl1p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prstClr val="black"/>
                  </a:solidFill>
                  <a:effectLst/>
                  <a:uLnTx/>
                  <a:uFillTx/>
                  <a:latin typeface="Calibri"/>
                  <a:cs typeface="+mn-cs"/>
                </a:rPr>
                <a:t>30%</a:t>
              </a:r>
              <a:endParaRPr kumimoji="0" lang="de-DE" sz="1400" b="0" i="0" u="none" strike="noStrike" kern="0" cap="none" spc="0" normalizeH="0" baseline="0" noProof="0" dirty="0">
                <a:ln>
                  <a:noFill/>
                </a:ln>
                <a:solidFill>
                  <a:prstClr val="black"/>
                </a:solidFill>
                <a:effectLst/>
                <a:uLnTx/>
                <a:uFillTx/>
                <a:latin typeface="Calibri"/>
                <a:cs typeface="+mn-cs"/>
              </a:endParaRPr>
            </a:p>
          </p:txBody>
        </p:sp>
      </p:grpSp>
      <p:sp>
        <p:nvSpPr>
          <p:cNvPr id="48" name="CPTKKICKER"/>
          <p:cNvSpPr/>
          <p:nvPr/>
        </p:nvSpPr>
        <p:spPr bwMode="auto">
          <a:xfrm>
            <a:off x="689745" y="5529808"/>
            <a:ext cx="8338819" cy="540544"/>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fontAlgn="auto">
              <a:spcAft>
                <a:spcPts val="300"/>
              </a:spcAft>
            </a:pPr>
            <a:r>
              <a:rPr lang="nl-NL" dirty="0" smtClean="0">
                <a:solidFill>
                  <a:srgbClr val="2C3581"/>
                </a:solidFill>
                <a:latin typeface="Calibri"/>
                <a:cs typeface="+mn-cs"/>
              </a:rPr>
              <a:t>The systematic and continued publication of quality Open Data is essential for re-users, and to a lesser extent real-time data</a:t>
            </a:r>
          </a:p>
        </p:txBody>
      </p:sp>
      <p:sp>
        <p:nvSpPr>
          <p:cNvPr id="2" name="Slide Number Placeholder 1"/>
          <p:cNvSpPr>
            <a:spLocks noGrp="1"/>
          </p:cNvSpPr>
          <p:nvPr>
            <p:ph type="sldNum" sz="quarter" idx="15"/>
          </p:nvPr>
        </p:nvSpPr>
        <p:spPr/>
        <p:txBody>
          <a:bodyPr/>
          <a:lstStyle/>
          <a:p>
            <a:fld id="{44505413-4954-4A72-8CD3-3101A511C2C5}" type="slidenum">
              <a:rPr lang="en-GB" altLang="en-US" smtClean="0"/>
              <a:pPr/>
              <a:t>6</a:t>
            </a:fld>
            <a:endParaRPr lang="en-GB" altLang="en-US"/>
          </a:p>
        </p:txBody>
      </p:sp>
    </p:spTree>
    <p:extLst>
      <p:ext uri="{BB962C8B-B14F-4D97-AF65-F5344CB8AC3E}">
        <p14:creationId xmlns:p14="http://schemas.microsoft.com/office/powerpoint/2010/main" val="140366931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906000" cy="6829425"/>
          </a:xfrm>
          <a:prstGeom prst="rect">
            <a:avLst/>
          </a:prstGeom>
          <a:solidFill>
            <a:schemeClr val="bg1"/>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sp>
        <p:nvSpPr>
          <p:cNvPr id="3" name="Text Placeholder 2"/>
          <p:cNvSpPr>
            <a:spLocks noGrp="1"/>
          </p:cNvSpPr>
          <p:nvPr>
            <p:ph type="body" sz="quarter" idx="14"/>
          </p:nvPr>
        </p:nvSpPr>
        <p:spPr/>
        <p:txBody>
          <a:bodyPr/>
          <a:lstStyle/>
          <a:p>
            <a:endParaRPr lang="fr-FR"/>
          </a:p>
        </p:txBody>
      </p:sp>
      <p:sp>
        <p:nvSpPr>
          <p:cNvPr id="4" name="Slide Number Placeholder 3"/>
          <p:cNvSpPr>
            <a:spLocks noGrp="1"/>
          </p:cNvSpPr>
          <p:nvPr>
            <p:ph type="sldNum" sz="quarter" idx="15"/>
          </p:nvPr>
        </p:nvSpPr>
        <p:spPr/>
        <p:txBody>
          <a:bodyPr/>
          <a:lstStyle/>
          <a:p>
            <a:fld id="{44505413-4954-4A72-8CD3-3101A511C2C5}" type="slidenum">
              <a:rPr lang="en-GB" altLang="en-US" smtClean="0"/>
              <a:pPr/>
              <a:t>7</a:t>
            </a:fld>
            <a:endParaRPr lang="en-GB" altLang="en-US"/>
          </a:p>
        </p:txBody>
      </p:sp>
      <p:pic>
        <p:nvPicPr>
          <p:cNvPr id="5" name="Picture 4"/>
          <p:cNvPicPr/>
          <p:nvPr/>
        </p:nvPicPr>
        <p:blipFill>
          <a:blip r:embed="rId2"/>
          <a:srcRect/>
          <a:stretch>
            <a:fillRect/>
          </a:stretch>
        </p:blipFill>
        <p:spPr bwMode="auto">
          <a:xfrm>
            <a:off x="192628" y="512080"/>
            <a:ext cx="9633520" cy="5805264"/>
          </a:xfrm>
          <a:prstGeom prst="rect">
            <a:avLst/>
          </a:prstGeom>
          <a:noFill/>
          <a:ln w="9525">
            <a:noFill/>
            <a:miter lim="800000"/>
            <a:headEnd/>
            <a:tailEnd/>
          </a:ln>
        </p:spPr>
      </p:pic>
    </p:spTree>
    <p:extLst>
      <p:ext uri="{BB962C8B-B14F-4D97-AF65-F5344CB8AC3E}">
        <p14:creationId xmlns:p14="http://schemas.microsoft.com/office/powerpoint/2010/main" val="281331543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0909"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8"/>
          <p:cNvSpPr>
            <a:spLocks noGrp="1"/>
          </p:cNvSpPr>
          <p:nvPr>
            <p:ph type="title"/>
          </p:nvPr>
        </p:nvSpPr>
        <p:spPr/>
        <p:txBody>
          <a:bodyPr/>
          <a:lstStyle/>
          <a:p>
            <a:r>
              <a:rPr lang="en-GB" dirty="0" smtClean="0"/>
              <a:t>Barriers hinder the Open Data community to reap the full potential of the re-use of Open Data</a:t>
            </a:r>
            <a:endParaRPr lang="en-GB" dirty="0"/>
          </a:p>
        </p:txBody>
      </p:sp>
      <p:graphicFrame>
        <p:nvGraphicFramePr>
          <p:cNvPr id="2" name="Diagram 1"/>
          <p:cNvGraphicFramePr/>
          <p:nvPr>
            <p:extLst>
              <p:ext uri="{D42A27DB-BD31-4B8C-83A1-F6EECF244321}">
                <p14:modId xmlns:p14="http://schemas.microsoft.com/office/powerpoint/2010/main" val="2011593349"/>
              </p:ext>
            </p:extLst>
          </p:nvPr>
        </p:nvGraphicFramePr>
        <p:xfrm>
          <a:off x="330124" y="898581"/>
          <a:ext cx="6494876" cy="4762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CPTKKICKER"/>
          <p:cNvSpPr/>
          <p:nvPr/>
        </p:nvSpPr>
        <p:spPr bwMode="auto">
          <a:xfrm>
            <a:off x="330124" y="5806777"/>
            <a:ext cx="9086876" cy="540544"/>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fontAlgn="auto">
              <a:spcAft>
                <a:spcPts val="300"/>
              </a:spcAft>
            </a:pPr>
            <a:r>
              <a:rPr lang="nl-NL" dirty="0" err="1" smtClean="0">
                <a:solidFill>
                  <a:srgbClr val="2C3581"/>
                </a:solidFill>
                <a:latin typeface="Calibri"/>
                <a:cs typeface="+mn-cs"/>
              </a:rPr>
              <a:t>Despite</a:t>
            </a:r>
            <a:r>
              <a:rPr lang="nl-NL" dirty="0" smtClean="0">
                <a:solidFill>
                  <a:srgbClr val="2C3581"/>
                </a:solidFill>
                <a:latin typeface="Calibri"/>
                <a:cs typeface="+mn-cs"/>
              </a:rPr>
              <a:t> the </a:t>
            </a:r>
            <a:r>
              <a:rPr lang="nl-NL" dirty="0" err="1" smtClean="0">
                <a:solidFill>
                  <a:srgbClr val="2C3581"/>
                </a:solidFill>
                <a:latin typeface="Calibri"/>
                <a:cs typeface="+mn-cs"/>
              </a:rPr>
              <a:t>growing</a:t>
            </a:r>
            <a:r>
              <a:rPr lang="nl-NL" dirty="0" smtClean="0">
                <a:solidFill>
                  <a:srgbClr val="2C3581"/>
                </a:solidFill>
                <a:latin typeface="Calibri"/>
                <a:cs typeface="+mn-cs"/>
              </a:rPr>
              <a:t> </a:t>
            </a:r>
            <a:r>
              <a:rPr lang="nl-NL" dirty="0" err="1" smtClean="0">
                <a:solidFill>
                  <a:srgbClr val="2C3581"/>
                </a:solidFill>
                <a:latin typeface="Calibri"/>
                <a:cs typeface="+mn-cs"/>
              </a:rPr>
              <a:t>popularity</a:t>
            </a:r>
            <a:r>
              <a:rPr lang="nl-NL" dirty="0" smtClean="0">
                <a:solidFill>
                  <a:srgbClr val="2C3581"/>
                </a:solidFill>
                <a:latin typeface="Calibri"/>
                <a:cs typeface="+mn-cs"/>
              </a:rPr>
              <a:t> of data portals, 25% of </a:t>
            </a:r>
            <a:r>
              <a:rPr lang="nl-NL" dirty="0" err="1" smtClean="0">
                <a:solidFill>
                  <a:srgbClr val="2C3581"/>
                </a:solidFill>
                <a:latin typeface="Calibri"/>
                <a:cs typeface="+mn-cs"/>
              </a:rPr>
              <a:t>businesses</a:t>
            </a:r>
            <a:r>
              <a:rPr lang="nl-NL" dirty="0" smtClean="0">
                <a:solidFill>
                  <a:srgbClr val="2C3581"/>
                </a:solidFill>
                <a:latin typeface="Calibri"/>
                <a:cs typeface="+mn-cs"/>
              </a:rPr>
              <a:t> </a:t>
            </a:r>
            <a:r>
              <a:rPr lang="nl-NL" dirty="0" err="1" smtClean="0">
                <a:solidFill>
                  <a:srgbClr val="2C3581"/>
                </a:solidFill>
                <a:latin typeface="Calibri"/>
                <a:cs typeface="+mn-cs"/>
              </a:rPr>
              <a:t>still</a:t>
            </a:r>
            <a:r>
              <a:rPr lang="nl-NL" dirty="0" smtClean="0">
                <a:solidFill>
                  <a:srgbClr val="2C3581"/>
                </a:solidFill>
                <a:latin typeface="Calibri"/>
                <a:cs typeface="+mn-cs"/>
              </a:rPr>
              <a:t> </a:t>
            </a:r>
            <a:r>
              <a:rPr lang="nl-NL" dirty="0" err="1" smtClean="0">
                <a:solidFill>
                  <a:srgbClr val="2C3581"/>
                </a:solidFill>
                <a:latin typeface="Calibri"/>
                <a:cs typeface="+mn-cs"/>
              </a:rPr>
              <a:t>adresses</a:t>
            </a:r>
            <a:r>
              <a:rPr lang="nl-NL" dirty="0" smtClean="0">
                <a:solidFill>
                  <a:srgbClr val="2C3581"/>
                </a:solidFill>
                <a:latin typeface="Calibri"/>
                <a:cs typeface="+mn-cs"/>
              </a:rPr>
              <a:t> </a:t>
            </a:r>
            <a:r>
              <a:rPr lang="nl-NL" dirty="0" err="1" smtClean="0">
                <a:solidFill>
                  <a:srgbClr val="2C3581"/>
                </a:solidFill>
                <a:latin typeface="Calibri"/>
                <a:cs typeface="+mn-cs"/>
              </a:rPr>
              <a:t>administrations</a:t>
            </a:r>
            <a:r>
              <a:rPr lang="nl-NL" dirty="0" smtClean="0">
                <a:solidFill>
                  <a:srgbClr val="2C3581"/>
                </a:solidFill>
                <a:latin typeface="Calibri"/>
                <a:cs typeface="+mn-cs"/>
              </a:rPr>
              <a:t> </a:t>
            </a:r>
            <a:r>
              <a:rPr lang="nl-NL" dirty="0" err="1" smtClean="0">
                <a:solidFill>
                  <a:srgbClr val="2C3581"/>
                </a:solidFill>
                <a:latin typeface="Calibri"/>
                <a:cs typeface="+mn-cs"/>
              </a:rPr>
              <a:t>directly</a:t>
            </a:r>
            <a:endParaRPr lang="nl-NL" dirty="0" smtClean="0">
              <a:solidFill>
                <a:srgbClr val="2C3581"/>
              </a:solidFill>
              <a:latin typeface="Calibri"/>
              <a:cs typeface="+mn-cs"/>
            </a:endParaRPr>
          </a:p>
        </p:txBody>
      </p:sp>
      <p:sp>
        <p:nvSpPr>
          <p:cNvPr id="18" name="Rounded Rectangle 17"/>
          <p:cNvSpPr/>
          <p:nvPr/>
        </p:nvSpPr>
        <p:spPr bwMode="auto">
          <a:xfrm>
            <a:off x="6969224" y="1083589"/>
            <a:ext cx="2826718" cy="4554398"/>
          </a:xfrm>
          <a:prstGeom prst="roundRect">
            <a:avLst/>
          </a:prstGeom>
          <a:solidFill>
            <a:schemeClr val="bg1"/>
          </a:solidFill>
          <a:ln w="9525">
            <a:solidFill>
              <a:srgbClr val="FF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Open Data </a:t>
            </a:r>
            <a:r>
              <a:rPr lang="en-GB" sz="1600" b="1" dirty="0" smtClean="0">
                <a:solidFill>
                  <a:schemeClr val="tx1"/>
                </a:solidFill>
              </a:rPr>
              <a:t>catalyses</a:t>
            </a:r>
            <a:r>
              <a:rPr lang="en-US" sz="1600" b="1" dirty="0" smtClean="0">
                <a:solidFill>
                  <a:schemeClr val="tx1"/>
                </a:solidFill>
              </a:rPr>
              <a:t> growth</a:t>
            </a:r>
          </a:p>
          <a:p>
            <a:pPr lvl="0">
              <a:lnSpc>
                <a:spcPct val="90000"/>
              </a:lnSpc>
              <a:spcBef>
                <a:spcPts val="0"/>
              </a:spcBef>
              <a:spcAft>
                <a:spcPts val="400"/>
              </a:spcAft>
              <a:buClr>
                <a:srgbClr val="0070C0"/>
              </a:buClr>
              <a:buSzPct val="100000"/>
            </a:pPr>
            <a:endParaRPr lang="en-US" sz="1400" dirty="0" smtClean="0">
              <a:solidFill>
                <a:schemeClr val="tx1"/>
              </a:solidFill>
            </a:endParaRPr>
          </a:p>
          <a:p>
            <a:pPr marL="182563" lvl="0" indent="-182563">
              <a:lnSpc>
                <a:spcPct val="90000"/>
              </a:lnSpc>
              <a:spcBef>
                <a:spcPts val="0"/>
              </a:spcBef>
              <a:spcAft>
                <a:spcPts val="400"/>
              </a:spcAft>
              <a:buClr>
                <a:srgbClr val="0070C0"/>
              </a:buClr>
              <a:buSzPct val="100000"/>
              <a:buBlip>
                <a:blip r:embed="rId12"/>
              </a:buBlip>
            </a:pPr>
            <a:r>
              <a:rPr lang="en-US" sz="1600" dirty="0" smtClean="0">
                <a:solidFill>
                  <a:schemeClr val="tx1"/>
                </a:solidFill>
              </a:rPr>
              <a:t>37</a:t>
            </a:r>
            <a:r>
              <a:rPr lang="en-US" sz="1600" dirty="0">
                <a:solidFill>
                  <a:schemeClr val="tx1"/>
                </a:solidFill>
              </a:rPr>
              <a:t>% expect to see their </a:t>
            </a:r>
            <a:r>
              <a:rPr lang="en-US" sz="1600" b="1" dirty="0">
                <a:solidFill>
                  <a:schemeClr val="tx1"/>
                </a:solidFill>
              </a:rPr>
              <a:t>turnover to grow by 61% </a:t>
            </a:r>
            <a:r>
              <a:rPr lang="en-US" sz="1600" dirty="0">
                <a:solidFill>
                  <a:schemeClr val="tx1"/>
                </a:solidFill>
              </a:rPr>
              <a:t>or </a:t>
            </a:r>
            <a:r>
              <a:rPr lang="en-US" sz="1600" dirty="0" smtClean="0">
                <a:solidFill>
                  <a:schemeClr val="tx1"/>
                </a:solidFill>
              </a:rPr>
              <a:t>more</a:t>
            </a:r>
          </a:p>
          <a:p>
            <a:pPr marL="182563" lvl="0" indent="-182563">
              <a:lnSpc>
                <a:spcPct val="90000"/>
              </a:lnSpc>
              <a:spcBef>
                <a:spcPts val="0"/>
              </a:spcBef>
              <a:spcAft>
                <a:spcPts val="400"/>
              </a:spcAft>
              <a:buClr>
                <a:srgbClr val="0070C0"/>
              </a:buClr>
              <a:buSzPct val="100000"/>
              <a:buBlip>
                <a:blip r:embed="rId12"/>
              </a:buBlip>
            </a:pPr>
            <a:r>
              <a:rPr lang="en-US" sz="1600" dirty="0" smtClean="0">
                <a:solidFill>
                  <a:schemeClr val="tx1"/>
                </a:solidFill>
              </a:rPr>
              <a:t>For 30% of the companies Open Data accounts for </a:t>
            </a:r>
            <a:r>
              <a:rPr lang="en-US" sz="1600" b="1" dirty="0" smtClean="0">
                <a:solidFill>
                  <a:schemeClr val="tx1"/>
                </a:solidFill>
              </a:rPr>
              <a:t>11-95%</a:t>
            </a:r>
            <a:r>
              <a:rPr lang="en-US" sz="1600" dirty="0" smtClean="0">
                <a:solidFill>
                  <a:schemeClr val="tx1"/>
                </a:solidFill>
              </a:rPr>
              <a:t> of turnover</a:t>
            </a:r>
          </a:p>
          <a:p>
            <a:pPr marL="182563" lvl="0" indent="-182563">
              <a:lnSpc>
                <a:spcPct val="90000"/>
              </a:lnSpc>
              <a:spcBef>
                <a:spcPts val="0"/>
              </a:spcBef>
              <a:spcAft>
                <a:spcPts val="400"/>
              </a:spcAft>
              <a:buClr>
                <a:srgbClr val="0070C0"/>
              </a:buClr>
              <a:buSzPct val="100000"/>
              <a:buBlip>
                <a:blip r:embed="rId12"/>
              </a:buBlip>
            </a:pPr>
            <a:endParaRPr lang="en-US" sz="1600" dirty="0">
              <a:solidFill>
                <a:schemeClr val="tx1"/>
              </a:solidFill>
            </a:endParaRPr>
          </a:p>
          <a:p>
            <a:pPr lvl="0">
              <a:lnSpc>
                <a:spcPct val="90000"/>
              </a:lnSpc>
              <a:spcBef>
                <a:spcPts val="0"/>
              </a:spcBef>
              <a:spcAft>
                <a:spcPts val="400"/>
              </a:spcAft>
              <a:buClr>
                <a:srgbClr val="0070C0"/>
              </a:buClr>
              <a:buSzPct val="100000"/>
            </a:pPr>
            <a:r>
              <a:rPr lang="en-US" sz="1600" b="1" dirty="0" smtClean="0">
                <a:solidFill>
                  <a:schemeClr val="tx1"/>
                </a:solidFill>
              </a:rPr>
              <a:t>Open Data can also drive cost savings</a:t>
            </a:r>
          </a:p>
          <a:p>
            <a:pPr lvl="0">
              <a:lnSpc>
                <a:spcPct val="90000"/>
              </a:lnSpc>
              <a:spcBef>
                <a:spcPts val="0"/>
              </a:spcBef>
              <a:spcAft>
                <a:spcPts val="400"/>
              </a:spcAft>
              <a:buClr>
                <a:srgbClr val="0070C0"/>
              </a:buClr>
              <a:buSzPct val="100000"/>
            </a:pPr>
            <a:endParaRPr lang="en-US" sz="1400" b="1" dirty="0" smtClean="0">
              <a:solidFill>
                <a:schemeClr val="tx1"/>
              </a:solidFill>
            </a:endParaRPr>
          </a:p>
          <a:p>
            <a:pPr marL="182563" indent="-182563">
              <a:lnSpc>
                <a:spcPct val="90000"/>
              </a:lnSpc>
              <a:spcBef>
                <a:spcPts val="0"/>
              </a:spcBef>
              <a:spcAft>
                <a:spcPts val="400"/>
              </a:spcAft>
              <a:buClr>
                <a:srgbClr val="0070C0"/>
              </a:buClr>
              <a:buSzPct val="100000"/>
              <a:buBlip>
                <a:blip r:embed="rId12"/>
              </a:buBlip>
            </a:pPr>
            <a:r>
              <a:rPr lang="en-US" sz="1600" b="1" dirty="0">
                <a:solidFill>
                  <a:schemeClr val="tx1"/>
                </a:solidFill>
              </a:rPr>
              <a:t>1.7 </a:t>
            </a:r>
            <a:r>
              <a:rPr lang="en-US" sz="1600" b="1" dirty="0" err="1">
                <a:solidFill>
                  <a:schemeClr val="tx1"/>
                </a:solidFill>
              </a:rPr>
              <a:t>Bn</a:t>
            </a:r>
            <a:r>
              <a:rPr lang="en-US" sz="1600" b="1" dirty="0">
                <a:solidFill>
                  <a:schemeClr val="tx1"/>
                </a:solidFill>
              </a:rPr>
              <a:t> EUR of cost savings </a:t>
            </a:r>
            <a:r>
              <a:rPr lang="en-US" sz="1600" dirty="0">
                <a:solidFill>
                  <a:schemeClr val="tx1"/>
                </a:solidFill>
              </a:rPr>
              <a:t>for European public administrations by 2020</a:t>
            </a:r>
            <a:endParaRPr lang="en-GB" sz="1600" dirty="0">
              <a:solidFill>
                <a:schemeClr val="tx1"/>
              </a:solidFill>
            </a:endParaRPr>
          </a:p>
        </p:txBody>
      </p:sp>
      <p:sp>
        <p:nvSpPr>
          <p:cNvPr id="3" name="Slide Number Placeholder 2"/>
          <p:cNvSpPr>
            <a:spLocks noGrp="1"/>
          </p:cNvSpPr>
          <p:nvPr>
            <p:ph type="sldNum" sz="quarter" idx="15"/>
          </p:nvPr>
        </p:nvSpPr>
        <p:spPr/>
        <p:txBody>
          <a:bodyPr/>
          <a:lstStyle/>
          <a:p>
            <a:fld id="{44505413-4954-4A72-8CD3-3101A511C2C5}" type="slidenum">
              <a:rPr lang="en-GB" altLang="en-US" smtClean="0"/>
              <a:pPr/>
              <a:t>8</a:t>
            </a:fld>
            <a:endParaRPr lang="en-GB" altLang="en-US"/>
          </a:p>
        </p:txBody>
      </p:sp>
    </p:spTree>
    <p:extLst>
      <p:ext uri="{BB962C8B-B14F-4D97-AF65-F5344CB8AC3E}">
        <p14:creationId xmlns:p14="http://schemas.microsoft.com/office/powerpoint/2010/main" val="407097373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GB" altLang="en-US" smtClean="0"/>
              <a:t>But barriers persist, preventing companies to reap the full benefit of Open Data</a:t>
            </a:r>
          </a:p>
        </p:txBody>
      </p:sp>
      <p:sp>
        <p:nvSpPr>
          <p:cNvPr id="37891" name="Text Placeholder 2"/>
          <p:cNvSpPr>
            <a:spLocks noGrp="1"/>
          </p:cNvSpPr>
          <p:nvPr>
            <p:ph type="body" sz="quarter" idx="14"/>
          </p:nvPr>
        </p:nvSpPr>
        <p:spPr>
          <a:xfrm>
            <a:off x="830263" y="1123950"/>
            <a:ext cx="8212137" cy="869950"/>
          </a:xfrm>
          <a:ln/>
        </p:spPr>
        <p:txBody>
          <a:bodyPr/>
          <a:lstStyle/>
          <a:p>
            <a:pPr marL="360363">
              <a:spcBef>
                <a:spcPct val="0"/>
              </a:spcBef>
            </a:pPr>
            <a:r>
              <a:rPr lang="en-GB" altLang="en-US">
                <a:ea typeface="Calibri" panose="020F0502020204030204" pitchFamily="34" charset="0"/>
              </a:rPr>
              <a:t>X</a:t>
            </a:r>
          </a:p>
        </p:txBody>
      </p:sp>
      <p:sp>
        <p:nvSpPr>
          <p:cNvPr id="9" name="Rectangle 8"/>
          <p:cNvSpPr/>
          <p:nvPr/>
        </p:nvSpPr>
        <p:spPr bwMode="auto">
          <a:xfrm>
            <a:off x="8858250" y="784225"/>
            <a:ext cx="1047750" cy="758825"/>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300"/>
              </a:spcAft>
              <a:defRPr/>
            </a:pPr>
            <a:endParaRPr lang="nl-NL" sz="1400" dirty="0" err="1">
              <a:solidFill>
                <a:schemeClr val="tx1">
                  <a:lumMod val="85000"/>
                  <a:lumOff val="15000"/>
                </a:schemeClr>
              </a:solidFill>
            </a:endParaRPr>
          </a:p>
        </p:txBody>
      </p:sp>
      <p:pic>
        <p:nvPicPr>
          <p:cNvPr id="378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965200"/>
            <a:ext cx="63119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5"/>
          </p:nvPr>
        </p:nvSpPr>
        <p:spPr/>
        <p:txBody>
          <a:bodyPr/>
          <a:lstStyle/>
          <a:p>
            <a:fld id="{44505413-4954-4A72-8CD3-3101A511C2C5}" type="slidenum">
              <a:rPr lang="en-GB" altLang="en-US" smtClean="0"/>
              <a:pPr/>
              <a:t>9</a:t>
            </a:fld>
            <a:endParaRPr lang="en-GB" altLang="en-US"/>
          </a:p>
        </p:txBody>
      </p:sp>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xjpkka5c0C1gtZLmRr9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owerPoint - European Data Portal Template v1.2">
  <a:themeElements>
    <a:clrScheme name="EC">
      <a:dk1>
        <a:srgbClr val="002060"/>
      </a:dk1>
      <a:lt1>
        <a:srgbClr val="FFFFFF"/>
      </a:lt1>
      <a:dk2>
        <a:srgbClr val="6A1A41"/>
      </a:dk2>
      <a:lt2>
        <a:srgbClr val="FFFFFF"/>
      </a:lt2>
      <a:accent1>
        <a:srgbClr val="002060"/>
      </a:accent1>
      <a:accent2>
        <a:srgbClr val="0070C0"/>
      </a:accent2>
      <a:accent3>
        <a:srgbClr val="00B0F0"/>
      </a:accent3>
      <a:accent4>
        <a:srgbClr val="FFFF00"/>
      </a:accent4>
      <a:accent5>
        <a:srgbClr val="FFC000"/>
      </a:accent5>
      <a:accent6>
        <a:srgbClr val="B10034"/>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2.xml><?xml version="1.0" encoding="utf-8"?>
<a:theme xmlns:a="http://schemas.openxmlformats.org/drawingml/2006/main" name="1_PowerPoint - European Data Portal Template v1.2">
  <a:themeElements>
    <a:clrScheme name="Custom 3">
      <a:dk1>
        <a:srgbClr val="000000"/>
      </a:dk1>
      <a:lt1>
        <a:srgbClr val="FFFFFF"/>
      </a:lt1>
      <a:dk2>
        <a:srgbClr val="6A1A41"/>
      </a:dk2>
      <a:lt2>
        <a:srgbClr val="FFFFFF"/>
      </a:lt2>
      <a:accent1>
        <a:srgbClr val="774A39"/>
      </a:accent1>
      <a:accent2>
        <a:srgbClr val="B10034"/>
      </a:accent2>
      <a:accent3>
        <a:srgbClr val="FFC000"/>
      </a:accent3>
      <a:accent4>
        <a:srgbClr val="55601C"/>
      </a:accent4>
      <a:accent5>
        <a:srgbClr val="85888B"/>
      </a:accent5>
      <a:accent6>
        <a:srgbClr val="0096CC"/>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17975DD2F53F47B46EEE0D0062076F" ma:contentTypeVersion="" ma:contentTypeDescription="Create a new document." ma:contentTypeScope="" ma:versionID="67d30aa78d7ca6511e0160a6c5a4838e">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8456C-EC94-47AD-B329-90F868943EF1}">
  <ds:schemaRefs>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term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76272F68-D850-4B6B-9898-0E7C6D9A3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PowerPoint - European Data Portal Template v1.2</Template>
  <TotalTime>4836</TotalTime>
  <Words>1211</Words>
  <Application>Microsoft Office PowerPoint</Application>
  <PresentationFormat>A4 Paper (210x297 mm)</PresentationFormat>
  <Paragraphs>208</Paragraphs>
  <Slides>13</Slides>
  <Notes>5</Notes>
  <HiddenSlides>1</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19" baseType="lpstr">
      <vt:lpstr>Arial Unicode MS</vt:lpstr>
      <vt:lpstr>Arial</vt:lpstr>
      <vt:lpstr>Calibri</vt:lpstr>
      <vt:lpstr>PowerPoint - European Data Portal Template v1.2</vt:lpstr>
      <vt:lpstr>1_PowerPoint - European Data Portal Template v1.2</vt:lpstr>
      <vt:lpstr>think-cell Slide</vt:lpstr>
      <vt:lpstr>Open Data re-use – what are businesses doing with Open Data</vt:lpstr>
      <vt:lpstr>Open Data matters because it represent value for businesses, citizens and public administrations</vt:lpstr>
      <vt:lpstr>How is the Open Data being re-used? Examples from the field</vt:lpstr>
      <vt:lpstr>Businesses see Open Data leading to innovation and efficiency as well as a source of revenue</vt:lpstr>
      <vt:lpstr>Business is developing at all stages of the Open Data value chain</vt:lpstr>
      <vt:lpstr>Re-users are looking for quality and continuity</vt:lpstr>
      <vt:lpstr>PowerPoint Presentation</vt:lpstr>
      <vt:lpstr>Barriers hinder the Open Data community to reap the full potential of the re-use of Open Data</vt:lpstr>
      <vt:lpstr>But barriers persist, preventing companies to reap the full benefit of Open Data</vt:lpstr>
      <vt:lpstr>Barriers for Open Data publishers and re-users</vt:lpstr>
      <vt:lpstr>PowerPoint Presentation</vt:lpstr>
      <vt:lpstr>Recent EDP reports – Re-using Open Data</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Data Portal</dc:title>
  <dc:creator>evsteenb</dc:creator>
  <cp:lastModifiedBy>CARRARA, Wendy</cp:lastModifiedBy>
  <cp:revision>210</cp:revision>
  <cp:lastPrinted>2011-09-22T15:06:49Z</cp:lastPrinted>
  <dcterms:created xsi:type="dcterms:W3CDTF">2015-10-22T07:06:44Z</dcterms:created>
  <dcterms:modified xsi:type="dcterms:W3CDTF">2017-05-29T09:58:53Z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0x010100C617975DD2F53F47B46EEE0D0062076F</vt:lpwstr>
  </property>
</Properties>
</file>